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45"/>
  </p:notesMasterIdLst>
  <p:sldIdLst>
    <p:sldId id="589" r:id="rId2"/>
    <p:sldId id="257" r:id="rId3"/>
    <p:sldId id="261" r:id="rId4"/>
    <p:sldId id="263" r:id="rId5"/>
    <p:sldId id="260" r:id="rId6"/>
    <p:sldId id="266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86" r:id="rId32"/>
    <p:sldId id="590" r:id="rId33"/>
    <p:sldId id="578" r:id="rId34"/>
    <p:sldId id="579" r:id="rId35"/>
    <p:sldId id="580" r:id="rId36"/>
    <p:sldId id="581" r:id="rId37"/>
    <p:sldId id="582" r:id="rId38"/>
    <p:sldId id="583" r:id="rId39"/>
    <p:sldId id="584" r:id="rId40"/>
    <p:sldId id="585" r:id="rId41"/>
    <p:sldId id="586" r:id="rId42"/>
    <p:sldId id="587" r:id="rId43"/>
    <p:sldId id="588" r:id="rId44"/>
  </p:sldIdLst>
  <p:sldSz cx="12192000" cy="6858000"/>
  <p:notesSz cx="6858000" cy="9144000"/>
  <p:embeddedFontLst>
    <p:embeddedFont>
      <p:font typeface="等线" panose="02010600030101010101" pitchFamily="2" charset="-122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Source Code Pro" panose="020B0509030403020204" pitchFamily="49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56A1F1C-644B-465A-AAE5-E539321060A3}">
          <p14:sldIdLst>
            <p14:sldId id="589"/>
            <p14:sldId id="257"/>
            <p14:sldId id="261"/>
            <p14:sldId id="263"/>
            <p14:sldId id="260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86"/>
            <p14:sldId id="590"/>
          </p14:sldIdLst>
        </p14:section>
        <p14:section name="附录" id="{E7AA05B2-18C5-4CB1-8317-ED66B038C527}">
          <p14:sldIdLst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onelyenvoy\Documents\thesis-expr3-evm-error-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800" dirty="0"/>
              <a:t>异常发生次数占比图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D5-48CC-8852-D3B178B6040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D5-48CC-8852-D3B178B6040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2D5-48CC-8852-D3B178B6040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2D5-48CC-8852-D3B178B6040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2D5-48CC-8852-D3B178B60406}"/>
              </c:ext>
            </c:extLst>
          </c:dPt>
          <c:dLbls>
            <c:dLbl>
              <c:idx val="0"/>
              <c:layout>
                <c:manualLayout>
                  <c:x val="0.20015006973674171"/>
                  <c:y val="-0.5218372658662373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D5-48CC-8852-D3B178B60406}"/>
                </c:ext>
              </c:extLst>
            </c:dLbl>
            <c:dLbl>
              <c:idx val="1"/>
              <c:layout>
                <c:manualLayout>
                  <c:x val="0.27681360377140507"/>
                  <c:y val="0.3229521978870578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D5-48CC-8852-D3B178B60406}"/>
                </c:ext>
              </c:extLst>
            </c:dLbl>
            <c:dLbl>
              <c:idx val="2"/>
              <c:layout>
                <c:manualLayout>
                  <c:x val="0.24980918372252839"/>
                  <c:y val="0.5610999369020812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568039786419718"/>
                      <c:h val="0.227220991454137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2D5-48CC-8852-D3B178B60406}"/>
                </c:ext>
              </c:extLst>
            </c:dLbl>
            <c:dLbl>
              <c:idx val="3"/>
              <c:layout>
                <c:manualLayout>
                  <c:x val="-0.23740391315090714"/>
                  <c:y val="0.5476794126364906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5791869014043"/>
                      <c:h val="0.245340687742346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12D5-48CC-8852-D3B178B60406}"/>
                </c:ext>
              </c:extLst>
            </c:dLbl>
            <c:dLbl>
              <c:idx val="4"/>
              <c:layout>
                <c:manualLayout>
                  <c:x val="-0.2821411511836589"/>
                  <c:y val="0.33995457235198301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13342285532908"/>
                      <c:h val="0.245340687742346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2D5-48CC-8852-D3B178B60406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Sheet1!$B$1:$B$5</c:f>
              <c:strCache>
                <c:ptCount val="5"/>
                <c:pt idx="0">
                  <c:v>气体耗尽</c:v>
                </c:pt>
                <c:pt idx="1">
                  <c:v>交易回滚</c:v>
                </c:pt>
                <c:pt idx="2">
                  <c:v>操作码无效</c:v>
                </c:pt>
                <c:pt idx="3">
                  <c:v>栈向下溢出</c:v>
                </c:pt>
                <c:pt idx="4">
                  <c:v>跳转目标无效</c:v>
                </c:pt>
              </c:strCache>
            </c:strRef>
          </c:cat>
          <c:val>
            <c:numRef>
              <c:f>Sheet1!$C$1:$C$5</c:f>
              <c:numCache>
                <c:formatCode>General</c:formatCode>
                <c:ptCount val="5"/>
                <c:pt idx="0">
                  <c:v>18217388</c:v>
                </c:pt>
                <c:pt idx="1">
                  <c:v>71352</c:v>
                </c:pt>
                <c:pt idx="2">
                  <c:v>45302</c:v>
                </c:pt>
                <c:pt idx="3">
                  <c:v>25014</c:v>
                </c:pt>
                <c:pt idx="4">
                  <c:v>1030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2D5-48CC-8852-D3B178B60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ABDA5-B844-4B81-BB75-ED9614440B72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85B4F-28EE-4AAF-85A5-0F931A6A1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6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26731-635E-4CD3-B759-79E91D8186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9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26731-635E-4CD3-B759-79E91D81867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49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7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73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0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7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5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12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8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0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4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20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19031-8B4C-418F-9798-B769A461DDE4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C6E18-704A-4B03-844D-576429DC2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69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lengine.github.i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1868509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654" y="2006247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76582" y="436132"/>
            <a:ext cx="11482147" cy="5700477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cxnSp>
        <p:nvCxnSpPr>
          <p:cNvPr id="84" name="直接连接符 83"/>
          <p:cNvCxnSpPr>
            <a:cxnSpLocks/>
          </p:cNvCxnSpPr>
          <p:nvPr/>
        </p:nvCxnSpPr>
        <p:spPr>
          <a:xfrm>
            <a:off x="921887" y="6237312"/>
            <a:ext cx="103517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065940" y="4028466"/>
            <a:ext cx="2895303" cy="14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王子彦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电子信息（软件工程）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20215133</a:t>
            </a:r>
          </a:p>
        </p:txBody>
      </p:sp>
      <p:sp>
        <p:nvSpPr>
          <p:cNvPr id="103" name="矩形 102"/>
          <p:cNvSpPr/>
          <p:nvPr/>
        </p:nvSpPr>
        <p:spPr>
          <a:xfrm>
            <a:off x="-654" y="1693580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1249938" y="2945715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直角三角形 89"/>
          <p:cNvSpPr/>
          <p:nvPr/>
        </p:nvSpPr>
        <p:spPr>
          <a:xfrm rot="16200000" flipH="1">
            <a:off x="-409" y="3402082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11874437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5"/>
          <p:cNvSpPr txBox="1"/>
          <p:nvPr/>
        </p:nvSpPr>
        <p:spPr>
          <a:xfrm>
            <a:off x="1099031" y="1729015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5825"/>
                </a:solidFill>
                <a:latin typeface="+mj-lt"/>
                <a:ea typeface="+mj-ea"/>
              </a:rPr>
              <a:t>一种基于语言特性分析和交易</a:t>
            </a:r>
            <a:endParaRPr lang="en-US" altLang="zh-CN" sz="3200" b="1" dirty="0">
              <a:solidFill>
                <a:srgbClr val="005825"/>
              </a:solidFill>
              <a:latin typeface="+mj-lt"/>
              <a:ea typeface="+mj-ea"/>
            </a:endParaRPr>
          </a:p>
          <a:p>
            <a:r>
              <a:rPr lang="zh-CN" altLang="en-US" sz="3200" b="1" dirty="0">
                <a:solidFill>
                  <a:srgbClr val="005825"/>
                </a:solidFill>
                <a:latin typeface="+mj-lt"/>
                <a:ea typeface="+mj-ea"/>
              </a:rPr>
              <a:t>重放的智能合约测试方法</a:t>
            </a:r>
          </a:p>
        </p:txBody>
      </p:sp>
      <p:sp>
        <p:nvSpPr>
          <p:cNvPr id="96" name="TextBox 90"/>
          <p:cNvSpPr txBox="1"/>
          <p:nvPr/>
        </p:nvSpPr>
        <p:spPr>
          <a:xfrm>
            <a:off x="1142541" y="4105826"/>
            <a:ext cx="115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姓名：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42541" y="4567491"/>
            <a:ext cx="118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专业：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142541" y="5041930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学号：</a:t>
            </a:r>
          </a:p>
        </p:txBody>
      </p:sp>
      <p:cxnSp>
        <p:nvCxnSpPr>
          <p:cNvPr id="100" name="直接连接符 99"/>
          <p:cNvCxnSpPr>
            <a:cxnSpLocks/>
          </p:cNvCxnSpPr>
          <p:nvPr/>
        </p:nvCxnSpPr>
        <p:spPr>
          <a:xfrm>
            <a:off x="2178530" y="4495482"/>
            <a:ext cx="25585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cxnSpLocks/>
          </p:cNvCxnSpPr>
          <p:nvPr/>
        </p:nvCxnSpPr>
        <p:spPr>
          <a:xfrm>
            <a:off x="2178530" y="4927530"/>
            <a:ext cx="25585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cxnSpLocks/>
          </p:cNvCxnSpPr>
          <p:nvPr/>
        </p:nvCxnSpPr>
        <p:spPr>
          <a:xfrm>
            <a:off x="2178530" y="5386761"/>
            <a:ext cx="25585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29" y="1682551"/>
            <a:ext cx="2269130" cy="1729817"/>
          </a:xfrm>
          <a:prstGeom prst="rect">
            <a:avLst/>
          </a:prstGeom>
        </p:spPr>
      </p:pic>
      <p:sp>
        <p:nvSpPr>
          <p:cNvPr id="99" name="TextBox 89">
            <a:extLst>
              <a:ext uri="{FF2B5EF4-FFF2-40B4-BE49-F238E27FC236}">
                <a16:creationId xmlns:a16="http://schemas.microsoft.com/office/drawing/2014/main" id="{435286B7-0EEA-40D1-B6A7-707BDAD0E1E2}"/>
              </a:ext>
            </a:extLst>
          </p:cNvPr>
          <p:cNvSpPr txBox="1"/>
          <p:nvPr/>
        </p:nvSpPr>
        <p:spPr>
          <a:xfrm>
            <a:off x="1141774" y="30290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毕业论文答辩</a:t>
            </a: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4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3" y="275822"/>
            <a:ext cx="961428" cy="93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研究现状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8158009" cy="48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语言特性的实证研究</a:t>
            </a:r>
          </a:p>
        </p:txBody>
      </p:sp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97C1A83C-9C05-04F7-FADB-35B9202CD7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251498"/>
              </p:ext>
            </p:extLst>
          </p:nvPr>
        </p:nvGraphicFramePr>
        <p:xfrm>
          <a:off x="2307703" y="2404392"/>
          <a:ext cx="7576597" cy="3229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19108">
                  <a:extLst>
                    <a:ext uri="{9D8B030D-6E8A-4147-A177-3AD203B41FA5}">
                      <a16:colId xmlns:a16="http://schemas.microsoft.com/office/drawing/2014/main" val="1555238703"/>
                    </a:ext>
                  </a:extLst>
                </a:gridCol>
                <a:gridCol w="1319108">
                  <a:extLst>
                    <a:ext uri="{9D8B030D-6E8A-4147-A177-3AD203B41FA5}">
                      <a16:colId xmlns:a16="http://schemas.microsoft.com/office/drawing/2014/main" val="411030185"/>
                    </a:ext>
                  </a:extLst>
                </a:gridCol>
                <a:gridCol w="1662865">
                  <a:extLst>
                    <a:ext uri="{9D8B030D-6E8A-4147-A177-3AD203B41FA5}">
                      <a16:colId xmlns:a16="http://schemas.microsoft.com/office/drawing/2014/main" val="4168712732"/>
                    </a:ext>
                  </a:extLst>
                </a:gridCol>
                <a:gridCol w="918953">
                  <a:extLst>
                    <a:ext uri="{9D8B030D-6E8A-4147-A177-3AD203B41FA5}">
                      <a16:colId xmlns:a16="http://schemas.microsoft.com/office/drawing/2014/main" val="3938116408"/>
                    </a:ext>
                  </a:extLst>
                </a:gridCol>
                <a:gridCol w="656394">
                  <a:extLst>
                    <a:ext uri="{9D8B030D-6E8A-4147-A177-3AD203B41FA5}">
                      <a16:colId xmlns:a16="http://schemas.microsoft.com/office/drawing/2014/main" val="2442810516"/>
                    </a:ext>
                  </a:extLst>
                </a:gridCol>
                <a:gridCol w="1006471">
                  <a:extLst>
                    <a:ext uri="{9D8B030D-6E8A-4147-A177-3AD203B41FA5}">
                      <a16:colId xmlns:a16="http://schemas.microsoft.com/office/drawing/2014/main" val="246873569"/>
                    </a:ext>
                  </a:extLst>
                </a:gridCol>
                <a:gridCol w="693698">
                  <a:extLst>
                    <a:ext uri="{9D8B030D-6E8A-4147-A177-3AD203B41FA5}">
                      <a16:colId xmlns:a16="http://schemas.microsoft.com/office/drawing/2014/main" val="143029371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主要研究</a:t>
                      </a:r>
                      <a:br>
                        <a:rPr lang="en-US" altLang="zh-CN" sz="1600" dirty="0"/>
                      </a:br>
                      <a:r>
                        <a:rPr lang="zh-CN" altLang="en-US" sz="1600" dirty="0"/>
                        <a:t>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期刊 </a:t>
                      </a:r>
                      <a:r>
                        <a:rPr lang="en-US" altLang="zh-CN" sz="1600" dirty="0"/>
                        <a:t>/ </a:t>
                      </a:r>
                      <a:r>
                        <a:rPr lang="zh-CN" altLang="en-US" sz="1600" dirty="0"/>
                        <a:t>会议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作者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面向</a:t>
                      </a:r>
                      <a:br>
                        <a:rPr lang="en-US" altLang="zh-CN" sz="1600" dirty="0"/>
                      </a:br>
                      <a:r>
                        <a:rPr lang="zh-CN" altLang="en-US" sz="1600" dirty="0"/>
                        <a:t>语言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分析多种特性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分析特性产生的安全漏洞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总结使用模式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031793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开发者使用语言特性的方式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OOPSLA 2020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Coblenz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[1]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Obsidian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11783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OOPSLA 2019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Mastrangelo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[2]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545900"/>
                  </a:ext>
                </a:extLst>
              </a:tr>
              <a:tr h="39600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语言特性对开发者效率的影响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ICSE 2016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Uesbeck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[3]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99374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SANER 2021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Peng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[4]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105363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SANER 2016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Rebouças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[5]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Swift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483295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SANER 2016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Mazinanian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[6]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  <a:endParaRPr lang="en-US" altLang="zh-C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978571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9B91BFD-0BD1-3A0B-D4B4-AC0366D147C1}"/>
              </a:ext>
            </a:extLst>
          </p:cNvPr>
          <p:cNvSpPr txBox="1"/>
          <p:nvPr/>
        </p:nvSpPr>
        <p:spPr>
          <a:xfrm>
            <a:off x="2307702" y="2127394"/>
            <a:ext cx="7576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语言特性实证研究相关工作表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413578-34D6-B266-62D7-6C784687924A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BE98594-FC0C-0A3C-842B-FA8AEC644EB9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3D9B81-E913-11E8-F70B-31A3A6304C6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DC0AC313-F2DC-B8C3-A7C1-CAA1D30C4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2A2A620-68C4-85A4-75CD-481054D77FD9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8EAEABB-F7D1-921B-4757-109F0D2920B5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D958C1C-054D-94B1-B45B-8983CB185242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E0C8706-13BC-CEA9-96E2-BCACBEADCA55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DA90D6D-A707-55FB-941B-DE8699A7FE1E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26665E1-378D-529F-31E3-5D7587ECDF25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FB99FE-E61F-EF5A-C080-8D0A2C52A049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910948B-CA0F-D474-6F45-FC25259D45F3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29">
            <a:extLst>
              <a:ext uri="{FF2B5EF4-FFF2-40B4-BE49-F238E27FC236}">
                <a16:creationId xmlns:a16="http://schemas.microsoft.com/office/drawing/2014/main" id="{0E726273-7BCD-73AC-AA9B-CD6AFB30251B}"/>
              </a:ext>
            </a:extLst>
          </p:cNvPr>
          <p:cNvSpPr txBox="1"/>
          <p:nvPr/>
        </p:nvSpPr>
        <p:spPr>
          <a:xfrm>
            <a:off x="2205192" y="5668198"/>
            <a:ext cx="8158009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联系：实证研究均面向开发者，考虑了语言特性对开发者的影响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区别：相关工作很少考虑到特性产生的安全漏洞，本文进行了安全分析</a:t>
            </a:r>
          </a:p>
        </p:txBody>
      </p:sp>
    </p:spTree>
    <p:extLst>
      <p:ext uri="{BB962C8B-B14F-4D97-AF65-F5344CB8AC3E}">
        <p14:creationId xmlns:p14="http://schemas.microsoft.com/office/powerpoint/2010/main" val="303561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研究现状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8158009" cy="48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智能合约的程序测试</a:t>
            </a:r>
          </a:p>
        </p:txBody>
      </p:sp>
      <p:graphicFrame>
        <p:nvGraphicFramePr>
          <p:cNvPr id="21" name="表格 7">
            <a:extLst>
              <a:ext uri="{FF2B5EF4-FFF2-40B4-BE49-F238E27FC236}">
                <a16:creationId xmlns:a16="http://schemas.microsoft.com/office/drawing/2014/main" id="{5BDB9BA8-5C69-B3AD-5015-09A85D2500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194866"/>
              </p:ext>
            </p:extLst>
          </p:nvPr>
        </p:nvGraphicFramePr>
        <p:xfrm>
          <a:off x="2307702" y="2418166"/>
          <a:ext cx="7564092" cy="3505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0811">
                  <a:extLst>
                    <a:ext uri="{9D8B030D-6E8A-4147-A177-3AD203B41FA5}">
                      <a16:colId xmlns:a16="http://schemas.microsoft.com/office/drawing/2014/main" val="833126014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3780887886"/>
                    </a:ext>
                  </a:extLst>
                </a:gridCol>
                <a:gridCol w="1402671">
                  <a:extLst>
                    <a:ext uri="{9D8B030D-6E8A-4147-A177-3AD203B41FA5}">
                      <a16:colId xmlns:a16="http://schemas.microsoft.com/office/drawing/2014/main" val="3238441914"/>
                    </a:ext>
                  </a:extLst>
                </a:gridCol>
                <a:gridCol w="1358284">
                  <a:extLst>
                    <a:ext uri="{9D8B030D-6E8A-4147-A177-3AD203B41FA5}">
                      <a16:colId xmlns:a16="http://schemas.microsoft.com/office/drawing/2014/main" val="2918820332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3979901560"/>
                    </a:ext>
                  </a:extLst>
                </a:gridCol>
                <a:gridCol w="665826">
                  <a:extLst>
                    <a:ext uri="{9D8B030D-6E8A-4147-A177-3AD203B41FA5}">
                      <a16:colId xmlns:a16="http://schemas.microsoft.com/office/drawing/2014/main" val="390583739"/>
                    </a:ext>
                  </a:extLst>
                </a:gridCol>
                <a:gridCol w="997083">
                  <a:extLst>
                    <a:ext uri="{9D8B030D-6E8A-4147-A177-3AD203B41FA5}">
                      <a16:colId xmlns:a16="http://schemas.microsoft.com/office/drawing/2014/main" val="873152036"/>
                    </a:ext>
                  </a:extLst>
                </a:gridCol>
              </a:tblGrid>
              <a:tr h="339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期刊 </a:t>
                      </a:r>
                      <a:r>
                        <a:rPr lang="en-US" altLang="zh-CN" sz="1600" dirty="0"/>
                        <a:t>/ </a:t>
                      </a:r>
                      <a:r>
                        <a:rPr lang="zh-CN" altLang="en-US" sz="1600" dirty="0"/>
                        <a:t>会议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作者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方法名称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包含静态分析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支持气体消耗量优化场景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722294"/>
                  </a:ext>
                </a:extLst>
              </a:tr>
              <a:tr h="15674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测试环境构建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USENIX 2021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Kim</a:t>
                      </a:r>
                      <a:r>
                        <a:rPr lang="zh-CN" altLang="en-US" sz="1600" baseline="0" dirty="0"/>
                        <a:t>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Substate </a:t>
                      </a:r>
                      <a:r>
                        <a:rPr lang="en-US" altLang="zh-CN" sz="1400" dirty="0" err="1"/>
                        <a:t>Replayer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487009"/>
                  </a:ext>
                </a:extLst>
              </a:tr>
              <a:tr h="156743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CORR 2019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err="1"/>
                        <a:t>Hartel</a:t>
                      </a:r>
                      <a:r>
                        <a:rPr lang="zh-CN" altLang="en-US" sz="1600" baseline="0" dirty="0"/>
                        <a:t>等</a:t>
                      </a:r>
                      <a:r>
                        <a:rPr lang="en-US" altLang="zh-CN" sz="1600" baseline="30000" dirty="0"/>
                        <a:t>[7]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ContractVis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9225"/>
                  </a:ext>
                </a:extLst>
              </a:tr>
              <a:tr h="156743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测试用例生成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模糊测试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ISSTA 2021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Groce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[8]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Echidna-parade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17253"/>
                  </a:ext>
                </a:extLst>
              </a:tr>
              <a:tr h="156743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ISSTA 2020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Grieco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[9]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Echidna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308212"/>
                  </a:ext>
                </a:extLst>
              </a:tr>
              <a:tr h="156743">
                <a:tc vMerge="1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测试用例生成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模糊测试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APSEC 2018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Chan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[10]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Fuse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194857"/>
                  </a:ext>
                </a:extLst>
              </a:tr>
              <a:tr h="156743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变异测试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ASE 2019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Li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[11]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MuSC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50791"/>
                  </a:ext>
                </a:extLst>
              </a:tr>
              <a:tr h="156743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AST 2021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Barboni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[12]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SuMo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×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402868"/>
                  </a:ext>
                </a:extLst>
              </a:tr>
              <a:tr h="156743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APSEC 2019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Akca</a:t>
                      </a:r>
                      <a:r>
                        <a:rPr lang="zh-CN" altLang="en-US" sz="1600" dirty="0"/>
                        <a:t>等</a:t>
                      </a:r>
                      <a:r>
                        <a:rPr lang="en-US" altLang="zh-CN" sz="1600" baseline="30000" dirty="0"/>
                        <a:t>[13]</a:t>
                      </a:r>
                      <a:endParaRPr lang="zh-CN" alt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SolAnalyser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59276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20BE3752-8FA2-8034-7730-D2DDD03B783B}"/>
              </a:ext>
            </a:extLst>
          </p:cNvPr>
          <p:cNvSpPr txBox="1"/>
          <p:nvPr/>
        </p:nvSpPr>
        <p:spPr>
          <a:xfrm>
            <a:off x="2307702" y="2134743"/>
            <a:ext cx="7576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智能合约程序测试相关工作表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D370B8-0579-4CF8-4129-B24F9099597A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6354170-7D5D-554B-2326-0DA013EF0530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19396FC-36C6-72CA-A451-DAD8547924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0B4E871F-21F2-723F-B5E0-1FBC415C3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3FCD9FC-0130-266C-C91B-42B3D3850467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06C7B30-6259-2BD7-B462-63AC7F2AE768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B255F55-78C7-2B73-B7FB-78110955FC74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2338A65-9EFC-81A3-D3B7-225DA319E6AC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D328C07-7203-8E8D-3304-E42F17648FE6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FAD4F13-2C46-1465-9D81-B946295DF713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70612DB-05F6-CA02-A6B8-7601150D42C0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C4FF82B-60CC-593F-9957-D0E26ED64825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29">
            <a:extLst>
              <a:ext uri="{FF2B5EF4-FFF2-40B4-BE49-F238E27FC236}">
                <a16:creationId xmlns:a16="http://schemas.microsoft.com/office/drawing/2014/main" id="{248A6AFD-0938-6BF1-37AA-C9BBF26E6C0E}"/>
              </a:ext>
            </a:extLst>
          </p:cNvPr>
          <p:cNvSpPr txBox="1"/>
          <p:nvPr/>
        </p:nvSpPr>
        <p:spPr>
          <a:xfrm>
            <a:off x="2205192" y="5923366"/>
            <a:ext cx="9986808" cy="783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联系：目的均为帮助开发者找到代码中的缺陷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区别：本文充分模拟真实环境，在测试中结合静态分析，并支持气体消耗量优化场景</a:t>
            </a:r>
          </a:p>
        </p:txBody>
      </p:sp>
    </p:spTree>
    <p:extLst>
      <p:ext uri="{BB962C8B-B14F-4D97-AF65-F5344CB8AC3E}">
        <p14:creationId xmlns:p14="http://schemas.microsoft.com/office/powerpoint/2010/main" val="111144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B4F797-4739-9B4A-F9E9-7C512AC70F6F}"/>
              </a:ext>
            </a:extLst>
          </p:cNvPr>
          <p:cNvSpPr txBox="1"/>
          <p:nvPr/>
        </p:nvSpPr>
        <p:spPr>
          <a:xfrm>
            <a:off x="2253018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  <a:latin typeface="+mj-lt"/>
                <a:ea typeface="+mj-ea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7D41F3-D911-2D8C-32EA-548D1F6669D9}"/>
              </a:ext>
            </a:extLst>
          </p:cNvPr>
          <p:cNvCxnSpPr/>
          <p:nvPr/>
        </p:nvCxnSpPr>
        <p:spPr>
          <a:xfrm>
            <a:off x="2362200" y="28928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C8C7A2-5C1D-0163-586A-F27D3683D45F}"/>
              </a:ext>
            </a:extLst>
          </p:cNvPr>
          <p:cNvCxnSpPr/>
          <p:nvPr/>
        </p:nvCxnSpPr>
        <p:spPr>
          <a:xfrm>
            <a:off x="2345784" y="5406094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09C60D-842D-1E4A-E8C5-A711AFCAE3ED}"/>
              </a:ext>
            </a:extLst>
          </p:cNvPr>
          <p:cNvSpPr txBox="1"/>
          <p:nvPr/>
        </p:nvSpPr>
        <p:spPr>
          <a:xfrm>
            <a:off x="2258804" y="29788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1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7C817F-0F4F-F16B-7BE0-318EAB7CD9B7}"/>
              </a:ext>
            </a:extLst>
          </p:cNvPr>
          <p:cNvSpPr txBox="1"/>
          <p:nvPr/>
        </p:nvSpPr>
        <p:spPr>
          <a:xfrm>
            <a:off x="2712439" y="30480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研究背景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9C0E9-D283-2C74-3B59-B8AA244957AC}"/>
              </a:ext>
            </a:extLst>
          </p:cNvPr>
          <p:cNvCxnSpPr/>
          <p:nvPr/>
        </p:nvCxnSpPr>
        <p:spPr>
          <a:xfrm flipH="1">
            <a:off x="2465026" y="31584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3F3B-DFD8-6A7F-DFD8-BB94E153879B}"/>
              </a:ext>
            </a:extLst>
          </p:cNvPr>
          <p:cNvSpPr txBox="1"/>
          <p:nvPr/>
        </p:nvSpPr>
        <p:spPr>
          <a:xfrm>
            <a:off x="2258805" y="35582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2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E6F46D-D232-BB69-7F26-E3930D625E0A}"/>
              </a:ext>
            </a:extLst>
          </p:cNvPr>
          <p:cNvSpPr txBox="1"/>
          <p:nvPr/>
        </p:nvSpPr>
        <p:spPr>
          <a:xfrm>
            <a:off x="2712440" y="3624960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语言特性实证研究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F83905-6757-A01A-8A8B-25CCE61C363C}"/>
              </a:ext>
            </a:extLst>
          </p:cNvPr>
          <p:cNvCxnSpPr/>
          <p:nvPr/>
        </p:nvCxnSpPr>
        <p:spPr>
          <a:xfrm flipH="1">
            <a:off x="2465026" y="373786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6A61D92-F39D-1560-C05F-B7EED0A62D69}"/>
              </a:ext>
            </a:extLst>
          </p:cNvPr>
          <p:cNvSpPr txBox="1"/>
          <p:nvPr/>
        </p:nvSpPr>
        <p:spPr>
          <a:xfrm>
            <a:off x="2258804" y="41319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3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05F6E-D86D-9699-9737-57775A2B5B0A}"/>
              </a:ext>
            </a:extLst>
          </p:cNvPr>
          <p:cNvSpPr txBox="1"/>
          <p:nvPr/>
        </p:nvSpPr>
        <p:spPr>
          <a:xfrm>
            <a:off x="2712439" y="420119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智能合约交易重放测试方法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F9EE80-45B5-3B2C-42D4-76F8486FBFE2}"/>
              </a:ext>
            </a:extLst>
          </p:cNvPr>
          <p:cNvCxnSpPr/>
          <p:nvPr/>
        </p:nvCxnSpPr>
        <p:spPr>
          <a:xfrm flipH="1">
            <a:off x="2465026" y="4311611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6">
            <a:extLst>
              <a:ext uri="{FF2B5EF4-FFF2-40B4-BE49-F238E27FC236}">
                <a16:creationId xmlns:a16="http://schemas.microsoft.com/office/drawing/2014/main" id="{9DAB9C31-1121-7133-4553-6B0EE738B2EE}"/>
              </a:ext>
            </a:extLst>
          </p:cNvPr>
          <p:cNvSpPr/>
          <p:nvPr/>
        </p:nvSpPr>
        <p:spPr>
          <a:xfrm>
            <a:off x="7539342" y="24163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7">
            <a:extLst>
              <a:ext uri="{FF2B5EF4-FFF2-40B4-BE49-F238E27FC236}">
                <a16:creationId xmlns:a16="http://schemas.microsoft.com/office/drawing/2014/main" id="{4C443890-01A6-D1A7-4C2B-00F576648724}"/>
              </a:ext>
            </a:extLst>
          </p:cNvPr>
          <p:cNvSpPr/>
          <p:nvPr/>
        </p:nvSpPr>
        <p:spPr>
          <a:xfrm>
            <a:off x="7860316" y="20992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9E624C-11D7-64B8-EA6B-C583E39E25BD}"/>
              </a:ext>
            </a:extLst>
          </p:cNvPr>
          <p:cNvSpPr txBox="1"/>
          <p:nvPr/>
        </p:nvSpPr>
        <p:spPr>
          <a:xfrm>
            <a:off x="2257827" y="47406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4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F94F7-9DAE-BAB3-9EC3-52C31E2BA034}"/>
              </a:ext>
            </a:extLst>
          </p:cNvPr>
          <p:cNvSpPr txBox="1"/>
          <p:nvPr/>
        </p:nvSpPr>
        <p:spPr>
          <a:xfrm>
            <a:off x="2711462" y="48073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总结与展望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FFF1CC4-F05F-4E41-9089-297B7A802C94}"/>
              </a:ext>
            </a:extLst>
          </p:cNvPr>
          <p:cNvCxnSpPr/>
          <p:nvPr/>
        </p:nvCxnSpPr>
        <p:spPr>
          <a:xfrm flipH="1">
            <a:off x="2464049" y="4920260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B9588A-4BC3-9CE7-90CE-6B9C79ED9DBD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B82BB6-1AE6-F6FD-65EF-91233556B604}"/>
                </a:ext>
              </a:extLst>
            </p:cNvPr>
            <p:cNvSpPr/>
            <p:nvPr/>
          </p:nvSpPr>
          <p:spPr>
            <a:xfrm>
              <a:off x="0" y="0"/>
              <a:ext cx="914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4CE16BE-7ACC-43E6-A31E-A1A413D7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79" y="0"/>
              <a:ext cx="2552700" cy="89535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5ACA940-734C-FC1F-6E4F-B40A7AA8D820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9603990-90A8-8E04-9D64-144BC81F6121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84809C-3D4D-FAA0-4D58-F882A894AE47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8158009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RQ1</a:t>
            </a:r>
            <a:r>
              <a:rPr lang="zh-CN" altLang="en-US" dirty="0"/>
              <a:t>：</a:t>
            </a:r>
            <a:r>
              <a:rPr lang="en-US" altLang="zh-CN" dirty="0"/>
              <a:t>Solidity</a:t>
            </a:r>
            <a:r>
              <a:rPr lang="zh-CN" altLang="en-US" dirty="0"/>
              <a:t>语言特性在开源智能合约中的分布情况如何？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RQ2</a:t>
            </a:r>
            <a:r>
              <a:rPr lang="zh-CN" altLang="en-US" dirty="0"/>
              <a:t>：为什么开发者更频繁地使用一些语言特性，它们是如何被使用的？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4A9C88-3F34-A6A0-0C42-EA7918D35683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9FF014F-81F1-956E-DA09-BD70A8DE80F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DACFB2-CAC7-F1A3-4F08-9680DF36E50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99B17B3-A16C-FD18-BC6B-FF181E354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B4D0E0B-A680-D916-8B77-A1576126B99B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AB6B126-C98C-B185-12F2-0D76F1BF0205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7E8F622-1801-66CF-1040-F436869691EF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C6DF53D-8B31-D013-9815-CA7EA5055045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FCDCE19-206B-1820-2D70-AA867A0F7080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30">
            <a:extLst>
              <a:ext uri="{FF2B5EF4-FFF2-40B4-BE49-F238E27FC236}">
                <a16:creationId xmlns:a16="http://schemas.microsoft.com/office/drawing/2014/main" id="{A2F09611-75A3-F7AE-95AC-2358A6E3C14E}"/>
              </a:ext>
            </a:extLst>
          </p:cNvPr>
          <p:cNvSpPr txBox="1"/>
          <p:nvPr/>
        </p:nvSpPr>
        <p:spPr>
          <a:xfrm>
            <a:off x="2292278" y="2742171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语言特性实证研究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EB38DD-B46B-CFAD-4014-CE6363300007}"/>
              </a:ext>
            </a:extLst>
          </p:cNvPr>
          <p:cNvSpPr/>
          <p:nvPr/>
        </p:nvSpPr>
        <p:spPr>
          <a:xfrm>
            <a:off x="2205191" y="2815096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587E5E13-71AB-253F-26F1-EA40CE3C689C}"/>
              </a:ext>
            </a:extLst>
          </p:cNvPr>
          <p:cNvSpPr txBox="1"/>
          <p:nvPr/>
        </p:nvSpPr>
        <p:spPr>
          <a:xfrm>
            <a:off x="2205192" y="4648195"/>
            <a:ext cx="7826315" cy="171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总结</a:t>
            </a:r>
            <a:r>
              <a:rPr lang="en-US" altLang="zh-CN" dirty="0"/>
              <a:t>41</a:t>
            </a:r>
            <a:r>
              <a:rPr lang="zh-CN" altLang="en-US" dirty="0"/>
              <a:t>个通用语言特性，分为</a:t>
            </a:r>
            <a:r>
              <a:rPr lang="en-US" altLang="zh-CN" dirty="0"/>
              <a:t>6</a:t>
            </a:r>
            <a:r>
              <a:rPr lang="zh-CN" altLang="en-US" dirty="0"/>
              <a:t>类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设计可扩展的语言特性静态分析工具</a:t>
            </a:r>
            <a:r>
              <a:rPr lang="en-US" altLang="zh-CN" dirty="0" err="1"/>
              <a:t>SolEngine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分析特性在</a:t>
            </a:r>
            <a:r>
              <a:rPr lang="en-US" altLang="zh-CN" dirty="0"/>
              <a:t>172645</a:t>
            </a:r>
            <a:r>
              <a:rPr lang="zh-CN" altLang="en-US" dirty="0"/>
              <a:t>个开源智能合约中的使用情况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针对关键特性进行了案例研究，总结使用模式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E54835-2879-A05A-2D05-DEC4A3E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35" y="3370600"/>
            <a:ext cx="7732987" cy="9804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6D958D8-A613-2CEA-27CF-22CCB5E5B384}"/>
              </a:ext>
            </a:extLst>
          </p:cNvPr>
          <p:cNvSpPr txBox="1"/>
          <p:nvPr/>
        </p:nvSpPr>
        <p:spPr>
          <a:xfrm>
            <a:off x="2205191" y="4298885"/>
            <a:ext cx="777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Solidity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语言特性实证研究流程图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D07109A-AEED-C08C-F709-FACCA2CAEB1C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9073580-152C-E835-9A02-346643A6B52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EADDC4-C864-BC1A-DF9B-9F19D76FB61D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124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41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个语言特性，分为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351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函数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控制流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面向对象编程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数据结构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特殊机制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智能合约领域</a:t>
            </a:r>
            <a:br>
              <a:rPr lang="en-US" altLang="zh-CN" dirty="0"/>
            </a:br>
            <a:r>
              <a:rPr lang="zh-CN" altLang="en-US" dirty="0"/>
              <a:t>专用特性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B8C3BD5-810C-79C2-216F-C864B752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98" y="2029518"/>
            <a:ext cx="3200555" cy="351936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5BA83D-6FF5-4B83-7ED3-39AE30F9AE5F}"/>
              </a:ext>
            </a:extLst>
          </p:cNvPr>
          <p:cNvGrpSpPr/>
          <p:nvPr/>
        </p:nvGrpSpPr>
        <p:grpSpPr>
          <a:xfrm>
            <a:off x="7462104" y="2029517"/>
            <a:ext cx="3201057" cy="3684424"/>
            <a:chOff x="8559893" y="1428126"/>
            <a:chExt cx="3251877" cy="374291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22206AB-3DEF-9EFE-42AD-0173E401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0403" y="1868874"/>
              <a:ext cx="3251367" cy="330217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2EA5E79-3415-50EE-8138-05309C10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9893" y="1428126"/>
              <a:ext cx="3251367" cy="44452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599413F-0DAC-0777-5085-F0880AF61491}"/>
              </a:ext>
            </a:extLst>
          </p:cNvPr>
          <p:cNvSpPr txBox="1"/>
          <p:nvPr/>
        </p:nvSpPr>
        <p:spPr>
          <a:xfrm>
            <a:off x="4261298" y="1774279"/>
            <a:ext cx="6401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Solidity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语言特性表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4B95829-E286-94FE-27F1-4CE6813A5D2F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70B2C0-761D-745B-E3B1-E8047E75E103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2730FB0-42AF-ABCC-90F2-DB2DD591C4B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6AAEFCFD-B918-C4DF-E6C9-935F799EB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2D35181-E0A9-34FA-9167-DDFDB769428C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9545D59-7631-A773-02E2-9203FD50D89B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40940CA-8098-AEC5-5E5D-A6CA2A1D7B50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D5F8D75-FE17-7764-6254-8A060CD38A7A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EFFE881-3650-DA6C-52BB-8A2E54E40674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A8474D1-946A-9FC7-418E-5974A5B30A87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2B702BD-92D7-0E2F-DA98-8D45A8E593A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D3B7455-98AA-C090-D926-A4046EC6E062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555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特性举例：备用函数（智能合约领域专用特性）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内容占位符 10">
            <a:extLst>
              <a:ext uri="{FF2B5EF4-FFF2-40B4-BE49-F238E27FC236}">
                <a16:creationId xmlns:a16="http://schemas.microsoft.com/office/drawing/2014/main" id="{9E231A5D-A16F-8F15-25A4-B08EA79E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23" y="2292980"/>
            <a:ext cx="5530755" cy="35199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F19321-6327-4837-597B-71D86D06785C}"/>
              </a:ext>
            </a:extLst>
          </p:cNvPr>
          <p:cNvSpPr/>
          <p:nvPr/>
        </p:nvSpPr>
        <p:spPr>
          <a:xfrm>
            <a:off x="3218329" y="4214729"/>
            <a:ext cx="5726944" cy="124609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E4E4B0-A825-88E5-A3A4-3B37353204A4}"/>
              </a:ext>
            </a:extLst>
          </p:cNvPr>
          <p:cNvSpPr txBox="1"/>
          <p:nvPr/>
        </p:nvSpPr>
        <p:spPr>
          <a:xfrm>
            <a:off x="3330623" y="5812977"/>
            <a:ext cx="5530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备用函数的示例代码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CA6CE00-9641-88BC-C00A-DCAF7B435DAB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6D03643-0310-BFC9-43E1-EF7EC14034A7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091CA09-CB08-A91E-D888-B912965B4359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9162891A-C908-819F-C0AC-1F465D0B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70995FF-F28A-7696-4B19-2160EC8AC88C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CF2C4A1-0676-F55B-23CA-845E7785EB9A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50FA670-67A9-867B-DC52-812D7BBCB6AF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30E6539-B10C-2D8A-186A-B9FEDE48AC13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5E2B80-9A50-D6C8-8E8A-9671006A436A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A30A64B-F518-E1D5-63CD-6C0B66B558FF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00597E-6B9C-E5A9-A31D-5B2CC19A6010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5186CEA-0136-8113-CE8C-9C7F5DAB1805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53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6590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可扩展的语言特性静态分析工具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SolEngine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将</a:t>
            </a:r>
            <a:r>
              <a:rPr lang="en-US" altLang="zh-CN" dirty="0"/>
              <a:t>Solidity</a:t>
            </a:r>
            <a:r>
              <a:rPr lang="zh-CN" altLang="en-US" dirty="0"/>
              <a:t>源代码转换为抽象语法树（</a:t>
            </a:r>
            <a:r>
              <a:rPr lang="en-US" altLang="zh-CN" dirty="0"/>
              <a:t>AST</a:t>
            </a:r>
            <a:r>
              <a:rPr lang="zh-CN" altLang="en-US" dirty="0"/>
              <a:t>）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运行多个语言特性检查器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生成特性分析报告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B93C2A-4DAA-46B3-FA52-96C02A02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35" y="3010540"/>
            <a:ext cx="5031509" cy="34180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9334EA2-74F4-25AD-9A12-CC449A59467B}"/>
              </a:ext>
            </a:extLst>
          </p:cNvPr>
          <p:cNvSpPr txBox="1"/>
          <p:nvPr/>
        </p:nvSpPr>
        <p:spPr>
          <a:xfrm>
            <a:off x="7912432" y="3907072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🌐 </a:t>
            </a:r>
            <a:r>
              <a:rPr lang="en-US" altLang="zh-CN" sz="1400" dirty="0">
                <a:hlinkClick r:id="rId3" action="ppaction://hlinkfile"/>
              </a:rPr>
              <a:t>solengine.github.io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0D6F00-E1E9-5F19-724C-E1BEF4DC1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432" y="2973621"/>
            <a:ext cx="2124075" cy="9334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64BB622-2861-FFB9-346E-E857A94CDF34}"/>
              </a:ext>
            </a:extLst>
          </p:cNvPr>
          <p:cNvSpPr txBox="1"/>
          <p:nvPr/>
        </p:nvSpPr>
        <p:spPr>
          <a:xfrm>
            <a:off x="2248735" y="6428613"/>
            <a:ext cx="503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SolEngine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架构图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CFF6F0-DBEC-286C-EE82-78122CA932D8}"/>
              </a:ext>
            </a:extLst>
          </p:cNvPr>
          <p:cNvSpPr txBox="1"/>
          <p:nvPr/>
        </p:nvSpPr>
        <p:spPr>
          <a:xfrm>
            <a:off x="7969624" y="4214849"/>
            <a:ext cx="206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/>
              <a:t>可从此处获取源码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172E493-8F0C-8111-F8BC-9098B7E750AA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D1A9096-026D-2AB5-57AB-FF60E6A70EEB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C9B43F0-D59B-D89B-E82A-03A748C6F307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4DF44B89-EE8A-0FF6-C5A9-BD52CF9D1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164AFD3-0D05-F713-1643-BA8A0167434F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F9EACD8-94F7-CEC0-69FE-FE5F06889D24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3A010A-95A3-3837-54E9-F39CE450454A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5394D7-35B5-F1A7-7AAC-D6117B3C466D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29D742D-D1DA-7CE1-02D6-E999DD6EDD0F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1F9BA39-12B7-17FF-1AD8-CC1BC6540A96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2541AF1-F022-270C-BE87-C73EBB4FF66A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88D4CF9-18D7-DF90-9AFF-0AD2A7F1A043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725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44652E-FDD0-3479-739B-C707B89C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110" y="2172025"/>
            <a:ext cx="4504633" cy="2848326"/>
          </a:xfrm>
          <a:prstGeom prst="rect">
            <a:avLst/>
          </a:prstGeom>
        </p:spPr>
      </p:pic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语言特性检查算法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内容占位符 4">
            <a:extLst>
              <a:ext uri="{FF2B5EF4-FFF2-40B4-BE49-F238E27FC236}">
                <a16:creationId xmlns:a16="http://schemas.microsoft.com/office/drawing/2014/main" id="{AB3A2480-0D52-B8DA-CD56-FAF5F5761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2" y="1789129"/>
            <a:ext cx="3723877" cy="23508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DFF7C0A-0E20-17D6-DFB6-69D9433E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73" y="5109685"/>
            <a:ext cx="6593421" cy="1478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7FECBF-AE7B-A0A1-ECA0-3132D55AE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297" y="1263918"/>
            <a:ext cx="2461592" cy="4759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097222-110D-9C67-F8FC-F22E06C390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1515" y="2161821"/>
            <a:ext cx="4590613" cy="29380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65C951A-8134-0BB4-428A-BA37933D57B2}"/>
              </a:ext>
            </a:extLst>
          </p:cNvPr>
          <p:cNvSpPr txBox="1"/>
          <p:nvPr/>
        </p:nvSpPr>
        <p:spPr>
          <a:xfrm>
            <a:off x="2205192" y="4235671"/>
            <a:ext cx="3723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检查算法伪代码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D7E9C6-4A0C-84D3-2593-28D4A7379170}"/>
              </a:ext>
            </a:extLst>
          </p:cNvPr>
          <p:cNvSpPr txBox="1"/>
          <p:nvPr/>
        </p:nvSpPr>
        <p:spPr>
          <a:xfrm>
            <a:off x="6936298" y="1739827"/>
            <a:ext cx="263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转账特性示例代码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5CC759-21D0-B49D-1E7C-42F10163A773}"/>
              </a:ext>
            </a:extLst>
          </p:cNvPr>
          <p:cNvSpPr txBox="1"/>
          <p:nvPr/>
        </p:nvSpPr>
        <p:spPr>
          <a:xfrm>
            <a:off x="5979110" y="5030120"/>
            <a:ext cx="4504633" cy="27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抽象语法树（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）示例图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C86DA9-2759-7D6D-6837-78D640C8F8EE}"/>
              </a:ext>
            </a:extLst>
          </p:cNvPr>
          <p:cNvSpPr txBox="1"/>
          <p:nvPr/>
        </p:nvSpPr>
        <p:spPr>
          <a:xfrm>
            <a:off x="2505273" y="6459324"/>
            <a:ext cx="659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转账特性的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检查器伪代码（已简化）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78B6AF9-E5A1-7119-7EAF-AFEBEF119FC8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9790EDB-33D8-CE7C-3652-0C795484C634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A9B8F73-657C-60A6-BE7F-C0318D1B39B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68ADA122-8995-8914-FFAD-8C14FA404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1AC20CD-2F55-9228-63CD-FD4903E730A1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24D98-2070-752C-5101-9CD6F859CDFD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B189EE1-DE43-4601-D1FD-DAF53B1A0F83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D5F39C4-DE08-43AB-78AA-C130A478CF50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B88FC5D-2305-B0C5-998D-67CB3C9B0AB9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5EE0CBE-7E8C-E625-245B-F471125A35B6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8D7C530-3B0C-84D6-E795-ADBF44C08C59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A3785FC-A8A5-3BD3-81DA-907B5193A4DC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29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语言特性的使用分布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1685551" y="1641170"/>
            <a:ext cx="4022655" cy="68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使用率：使用某种特性的智能合约占数据集中所有合约的比例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5371A96-E92A-7F10-0CBE-A43BEE0E4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41" y="895350"/>
            <a:ext cx="3850169" cy="59626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AE4746F-9FFA-DC94-E069-944DE9306DD0}"/>
              </a:ext>
            </a:extLst>
          </p:cNvPr>
          <p:cNvSpPr txBox="1"/>
          <p:nvPr/>
        </p:nvSpPr>
        <p:spPr>
          <a:xfrm>
            <a:off x="5027867" y="6632852"/>
            <a:ext cx="2393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语言特性的使用比例图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F9BC6F-463E-4615-4528-F7FD072D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41999"/>
            <a:ext cx="9144000" cy="995487"/>
          </a:xfrm>
          <a:prstGeom prst="rect">
            <a:avLst/>
          </a:prstGeom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E09428-996B-B902-C573-6F1C8834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06015"/>
            <a:ext cx="9144000" cy="611047"/>
          </a:xfrm>
          <a:prstGeom prst="rect">
            <a:avLst/>
          </a:prstGeom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E9FF7E5-4E17-23FD-7CB6-E952DFC5AFCA}"/>
              </a:ext>
            </a:extLst>
          </p:cNvPr>
          <p:cNvSpPr/>
          <p:nvPr/>
        </p:nvSpPr>
        <p:spPr>
          <a:xfrm>
            <a:off x="5949955" y="968275"/>
            <a:ext cx="4463403" cy="3743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590097F-E490-3A23-3875-BA60F920B0CA}"/>
              </a:ext>
            </a:extLst>
          </p:cNvPr>
          <p:cNvCxnSpPr>
            <a:cxnSpLocks/>
          </p:cNvCxnSpPr>
          <p:nvPr/>
        </p:nvCxnSpPr>
        <p:spPr>
          <a:xfrm>
            <a:off x="6224656" y="1398226"/>
            <a:ext cx="0" cy="1032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5DB5C88-1AD2-6468-97E7-7F2A2B408331}"/>
              </a:ext>
            </a:extLst>
          </p:cNvPr>
          <p:cNvSpPr/>
          <p:nvPr/>
        </p:nvSpPr>
        <p:spPr>
          <a:xfrm>
            <a:off x="6102355" y="6427428"/>
            <a:ext cx="4463403" cy="2338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4E41448-0A0A-1126-6A70-A32AC978E9B9}"/>
              </a:ext>
            </a:extLst>
          </p:cNvPr>
          <p:cNvCxnSpPr>
            <a:cxnSpLocks/>
          </p:cNvCxnSpPr>
          <p:nvPr/>
        </p:nvCxnSpPr>
        <p:spPr>
          <a:xfrm flipV="1">
            <a:off x="6230443" y="4618299"/>
            <a:ext cx="0" cy="1741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29">
            <a:extLst>
              <a:ext uri="{FF2B5EF4-FFF2-40B4-BE49-F238E27FC236}">
                <a16:creationId xmlns:a16="http://schemas.microsoft.com/office/drawing/2014/main" id="{DD4C5A35-5552-FE4C-EF71-D8A6DAD1EF3C}"/>
              </a:ext>
            </a:extLst>
          </p:cNvPr>
          <p:cNvSpPr txBox="1"/>
          <p:nvPr/>
        </p:nvSpPr>
        <p:spPr>
          <a:xfrm>
            <a:off x="1685551" y="4885590"/>
            <a:ext cx="4087721" cy="16011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结论：高级跨合约函数调用、可见性、断言、事件和</a:t>
            </a:r>
            <a:r>
              <a:rPr lang="en-US" altLang="zh-CN" dirty="0" err="1"/>
              <a:t>NatSpec</a:t>
            </a:r>
            <a:r>
              <a:rPr lang="zh-CN" altLang="en-US" dirty="0"/>
              <a:t>文档是最流行的特性，而</a:t>
            </a:r>
            <a:r>
              <a:rPr lang="en-US" altLang="zh-CN" dirty="0"/>
              <a:t>SMT</a:t>
            </a:r>
            <a:r>
              <a:rPr lang="zh-CN" altLang="en-US" dirty="0"/>
              <a:t>检查器、</a:t>
            </a:r>
            <a:r>
              <a:rPr lang="en-US" altLang="zh-CN" dirty="0"/>
              <a:t>Unicode</a:t>
            </a:r>
            <a:r>
              <a:rPr lang="zh-CN" altLang="en-US" dirty="0"/>
              <a:t>字符串、自由函数和函数修饰符覆盖是最不流行的特性。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B3A8A9B-2B44-9883-442B-181C8D652A28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8DC47E-2520-0637-D926-FDAC775AB9B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D6483FF-1DEA-6A2E-D48D-185701A0A08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E3EAECE-4ADA-A6D0-AB97-826209842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E82BDAD-EF6B-952E-7353-9E1B62A3BBCF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5EE2AC7-9776-95D1-6C8A-4E6FA10DA484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07C1B4-B07B-1D5E-6ACF-A34584E03DCE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F3C016-2865-FC02-6A06-4F3A9CA037E1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7B3B9D3-9171-F7A7-306C-580D6CFD23AC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0990C6C-5992-3233-B679-67C14EFBCECE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EEEE9F7-6A61-2AF4-9120-936820DF1966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0D30B4E-C32E-AF48-3840-AF92A758B29E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54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按部署日期划分的特性使用分布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97AE8F8-D89F-1DE9-343F-C8E1D8E44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12" y="1590020"/>
            <a:ext cx="7765082" cy="521242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6D44683-0174-1FD0-30A6-F662B2970174}"/>
              </a:ext>
            </a:extLst>
          </p:cNvPr>
          <p:cNvSpPr txBox="1"/>
          <p:nvPr/>
        </p:nvSpPr>
        <p:spPr>
          <a:xfrm>
            <a:off x="2320212" y="6645584"/>
            <a:ext cx="7765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按部署日期划分的特性使用分布图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394B84-75CB-F18E-581B-511C825B38BF}"/>
              </a:ext>
            </a:extLst>
          </p:cNvPr>
          <p:cNvSpPr/>
          <p:nvPr/>
        </p:nvSpPr>
        <p:spPr>
          <a:xfrm>
            <a:off x="1524000" y="2736636"/>
            <a:ext cx="9144000" cy="20146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EE0AF2-B3F7-106C-BB88-CFA040D0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78" y="2872452"/>
            <a:ext cx="8941446" cy="118898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C5C3C16-FE84-AF08-E824-ABE503D8F980}"/>
              </a:ext>
            </a:extLst>
          </p:cNvPr>
          <p:cNvSpPr/>
          <p:nvPr/>
        </p:nvSpPr>
        <p:spPr>
          <a:xfrm>
            <a:off x="7575176" y="1590021"/>
            <a:ext cx="2447365" cy="40082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65B0E31-A01D-909C-9184-5E8EB4EA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56" y="4196231"/>
            <a:ext cx="2413124" cy="38102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535F9C7-DDEE-811C-85A3-C6897648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466" y="4248911"/>
            <a:ext cx="2140060" cy="311166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149E3E-B5CE-0F81-D3FF-F4700B952EE2}"/>
              </a:ext>
            </a:extLst>
          </p:cNvPr>
          <p:cNvCxnSpPr>
            <a:cxnSpLocks/>
          </p:cNvCxnSpPr>
          <p:nvPr/>
        </p:nvCxnSpPr>
        <p:spPr>
          <a:xfrm flipH="1">
            <a:off x="1616598" y="2001746"/>
            <a:ext cx="5954665" cy="89771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F0F21A5-F582-1AD3-CC66-A026969B812C}"/>
              </a:ext>
            </a:extLst>
          </p:cNvPr>
          <p:cNvCxnSpPr>
            <a:cxnSpLocks/>
          </p:cNvCxnSpPr>
          <p:nvPr/>
        </p:nvCxnSpPr>
        <p:spPr>
          <a:xfrm>
            <a:off x="10022540" y="1971797"/>
            <a:ext cx="518138" cy="95659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1123A35-37F9-AF50-C803-AF049282D8F6}"/>
              </a:ext>
            </a:extLst>
          </p:cNvPr>
          <p:cNvSpPr txBox="1"/>
          <p:nvPr/>
        </p:nvSpPr>
        <p:spPr>
          <a:xfrm>
            <a:off x="8539285" y="4125131"/>
            <a:ext cx="46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</a:rPr>
              <a:t>↑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FAD7CE9-E552-2BF5-0865-78ABD7B789F5}"/>
              </a:ext>
            </a:extLst>
          </p:cNvPr>
          <p:cNvSpPr txBox="1"/>
          <p:nvPr/>
        </p:nvSpPr>
        <p:spPr>
          <a:xfrm>
            <a:off x="5711493" y="4098115"/>
            <a:ext cx="46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</a:rPr>
              <a:t>↓</a:t>
            </a: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1F439DB9-50D9-5E42-7911-AF7925ABB23D}"/>
              </a:ext>
            </a:extLst>
          </p:cNvPr>
          <p:cNvSpPr txBox="1"/>
          <p:nvPr/>
        </p:nvSpPr>
        <p:spPr>
          <a:xfrm>
            <a:off x="1979468" y="5767319"/>
            <a:ext cx="8220467" cy="68704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结论：随着时间的推移，开发人员倾向于使用构建大型复杂合约所必需的特性，并避免使用备用函数等容易出错的特性。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5EC79E0-31EA-FD80-79EF-056ECE8FDD1C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93F89BE-96B0-3900-AB9A-60D415E44D90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D785DB3-F5A6-E8E4-726F-565983C79D39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339E4E73-0BEB-CB9A-555C-FE3A86A58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475A1B-038E-ECC6-F303-553D85BEA3E4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A184394-66F6-3252-BEE1-3CBD2C720FD9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93AAA6D-AEE2-DDDE-90C0-26B2516328C6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A0AB872-5A63-5E36-5004-9399CCE42D54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7D8B2D5-1D12-1803-093F-F4569EFAB161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F9B1A1A-BDD5-105C-F549-A737B3340EC9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7DB4983-1304-7469-2BC7-9E8F3AD1237A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3F9149-1A70-BCA9-9464-CA89B36B4A9D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06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39" grpId="0"/>
      <p:bldP spid="40" grpId="0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B4F797-4739-9B4A-F9E9-7C512AC70F6F}"/>
              </a:ext>
            </a:extLst>
          </p:cNvPr>
          <p:cNvSpPr txBox="1"/>
          <p:nvPr/>
        </p:nvSpPr>
        <p:spPr>
          <a:xfrm>
            <a:off x="2253018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  <a:latin typeface="+mj-lt"/>
                <a:ea typeface="+mj-ea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7D41F3-D911-2D8C-32EA-548D1F6669D9}"/>
              </a:ext>
            </a:extLst>
          </p:cNvPr>
          <p:cNvCxnSpPr/>
          <p:nvPr/>
        </p:nvCxnSpPr>
        <p:spPr>
          <a:xfrm>
            <a:off x="2362200" y="28928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C8C7A2-5C1D-0163-586A-F27D3683D45F}"/>
              </a:ext>
            </a:extLst>
          </p:cNvPr>
          <p:cNvCxnSpPr/>
          <p:nvPr/>
        </p:nvCxnSpPr>
        <p:spPr>
          <a:xfrm>
            <a:off x="2345784" y="5406094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09C60D-842D-1E4A-E8C5-A711AFCAE3ED}"/>
              </a:ext>
            </a:extLst>
          </p:cNvPr>
          <p:cNvSpPr txBox="1"/>
          <p:nvPr/>
        </p:nvSpPr>
        <p:spPr>
          <a:xfrm>
            <a:off x="2258804" y="29788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1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7C817F-0F4F-F16B-7BE0-318EAB7CD9B7}"/>
              </a:ext>
            </a:extLst>
          </p:cNvPr>
          <p:cNvSpPr txBox="1"/>
          <p:nvPr/>
        </p:nvSpPr>
        <p:spPr>
          <a:xfrm>
            <a:off x="2712439" y="3045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研究背景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9C0E9-D283-2C74-3B59-B8AA244957AC}"/>
              </a:ext>
            </a:extLst>
          </p:cNvPr>
          <p:cNvCxnSpPr/>
          <p:nvPr/>
        </p:nvCxnSpPr>
        <p:spPr>
          <a:xfrm flipH="1">
            <a:off x="2465026" y="31584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3F3B-DFD8-6A7F-DFD8-BB94E153879B}"/>
              </a:ext>
            </a:extLst>
          </p:cNvPr>
          <p:cNvSpPr txBox="1"/>
          <p:nvPr/>
        </p:nvSpPr>
        <p:spPr>
          <a:xfrm>
            <a:off x="2258805" y="35582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2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E6F46D-D232-BB69-7F26-E3930D625E0A}"/>
              </a:ext>
            </a:extLst>
          </p:cNvPr>
          <p:cNvSpPr txBox="1"/>
          <p:nvPr/>
        </p:nvSpPr>
        <p:spPr>
          <a:xfrm>
            <a:off x="2712440" y="3624960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语言特性实证研究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F83905-6757-A01A-8A8B-25CCE61C363C}"/>
              </a:ext>
            </a:extLst>
          </p:cNvPr>
          <p:cNvCxnSpPr/>
          <p:nvPr/>
        </p:nvCxnSpPr>
        <p:spPr>
          <a:xfrm flipH="1">
            <a:off x="2465026" y="373786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6A61D92-F39D-1560-C05F-B7EED0A62D69}"/>
              </a:ext>
            </a:extLst>
          </p:cNvPr>
          <p:cNvSpPr txBox="1"/>
          <p:nvPr/>
        </p:nvSpPr>
        <p:spPr>
          <a:xfrm>
            <a:off x="2258804" y="41319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3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05F6E-D86D-9699-9737-57775A2B5B0A}"/>
              </a:ext>
            </a:extLst>
          </p:cNvPr>
          <p:cNvSpPr txBox="1"/>
          <p:nvPr/>
        </p:nvSpPr>
        <p:spPr>
          <a:xfrm>
            <a:off x="2712439" y="419870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智能合约交易重放测试方法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F9EE80-45B5-3B2C-42D4-76F8486FBFE2}"/>
              </a:ext>
            </a:extLst>
          </p:cNvPr>
          <p:cNvCxnSpPr/>
          <p:nvPr/>
        </p:nvCxnSpPr>
        <p:spPr>
          <a:xfrm flipH="1">
            <a:off x="2465026" y="4311611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6">
            <a:extLst>
              <a:ext uri="{FF2B5EF4-FFF2-40B4-BE49-F238E27FC236}">
                <a16:creationId xmlns:a16="http://schemas.microsoft.com/office/drawing/2014/main" id="{9DAB9C31-1121-7133-4553-6B0EE738B2EE}"/>
              </a:ext>
            </a:extLst>
          </p:cNvPr>
          <p:cNvSpPr/>
          <p:nvPr/>
        </p:nvSpPr>
        <p:spPr>
          <a:xfrm>
            <a:off x="7539342" y="24163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7">
            <a:extLst>
              <a:ext uri="{FF2B5EF4-FFF2-40B4-BE49-F238E27FC236}">
                <a16:creationId xmlns:a16="http://schemas.microsoft.com/office/drawing/2014/main" id="{4C443890-01A6-D1A7-4C2B-00F576648724}"/>
              </a:ext>
            </a:extLst>
          </p:cNvPr>
          <p:cNvSpPr/>
          <p:nvPr/>
        </p:nvSpPr>
        <p:spPr>
          <a:xfrm>
            <a:off x="7860316" y="20992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9E624C-11D7-64B8-EA6B-C583E39E25BD}"/>
              </a:ext>
            </a:extLst>
          </p:cNvPr>
          <p:cNvSpPr txBox="1"/>
          <p:nvPr/>
        </p:nvSpPr>
        <p:spPr>
          <a:xfrm>
            <a:off x="2257827" y="47406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4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F94F7-9DAE-BAB3-9EC3-52C31E2BA034}"/>
              </a:ext>
            </a:extLst>
          </p:cNvPr>
          <p:cNvSpPr txBox="1"/>
          <p:nvPr/>
        </p:nvSpPr>
        <p:spPr>
          <a:xfrm>
            <a:off x="2711462" y="48073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总结与展望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FFF1CC4-F05F-4E41-9089-297B7A802C94}"/>
              </a:ext>
            </a:extLst>
          </p:cNvPr>
          <p:cNvCxnSpPr/>
          <p:nvPr/>
        </p:nvCxnSpPr>
        <p:spPr>
          <a:xfrm flipH="1">
            <a:off x="2464049" y="4920260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52924AD-D5CD-1683-BC97-BE552734114D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1963E8-9110-34C9-1144-00FE90902AF9}"/>
                </a:ext>
              </a:extLst>
            </p:cNvPr>
            <p:cNvSpPr/>
            <p:nvPr/>
          </p:nvSpPr>
          <p:spPr>
            <a:xfrm>
              <a:off x="0" y="0"/>
              <a:ext cx="914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F312398-1B1D-5929-3529-45886C6D7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79" y="0"/>
              <a:ext cx="2552700" cy="89535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FD87B3-D743-9028-96B2-CC2292F8D599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733BF64-212B-0EF3-3EEC-FE4A43F4FDAD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62AC41F-9E83-0949-8C06-00216605ACB7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51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案例分析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10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针对</a:t>
            </a:r>
            <a:r>
              <a:rPr lang="en-US" altLang="zh-CN" dirty="0"/>
              <a:t>3</a:t>
            </a:r>
            <a:r>
              <a:rPr lang="zh-CN" altLang="en-US" dirty="0"/>
              <a:t>个关键特性找出</a:t>
            </a:r>
            <a:r>
              <a:rPr lang="en-US" altLang="zh-CN" dirty="0"/>
              <a:t>4</a:t>
            </a:r>
            <a:r>
              <a:rPr lang="zh-CN" altLang="en-US" dirty="0"/>
              <a:t>个案例和使用模式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包括断言、循环、函数修饰符特性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9651924-EEE2-DBC6-E739-7BF5956FA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76" y="3429000"/>
            <a:ext cx="7165161" cy="15790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B4E1274-3575-DDBE-7098-CDF9F0A23B00}"/>
              </a:ext>
            </a:extLst>
          </p:cNvPr>
          <p:cNvSpPr txBox="1"/>
          <p:nvPr/>
        </p:nvSpPr>
        <p:spPr>
          <a:xfrm>
            <a:off x="2642076" y="5020852"/>
            <a:ext cx="7165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循环特性：不安全的循环 示例代码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D1022DB-2E66-ECB1-3F09-D4EF1A55EEC8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F0AB853-9230-A017-BD8D-0498E4D93BD5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7F708EA-1709-2147-40F3-9481CFD12071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FA723D3F-58A6-BE58-F3B0-722DF0321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8537943-2DAD-74CA-C912-8ADE7ACD4AB3}"/>
                </a:ext>
              </a:extLst>
            </p:cNvPr>
            <p:cNvSpPr/>
            <p:nvPr/>
          </p:nvSpPr>
          <p:spPr>
            <a:xfrm>
              <a:off x="4700656" y="399632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Solidity</a:t>
              </a:r>
              <a:r>
                <a:rPr lang="zh-CN" altLang="en-US" dirty="0">
                  <a:solidFill>
                    <a:schemeClr val="bg1"/>
                  </a:solidFill>
                </a:rPr>
                <a:t>语言特性实证研究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395146C-B403-4CBD-05E6-D8FFAF3AD9A5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F8C4BD1-D368-CF48-A7DC-021C6669B29D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B2E7061-7A7B-7AFA-F4F8-982EE1C89EE2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F8CFBD5-05F3-2A28-9B24-302FAA35F9FC}"/>
                </a:ext>
              </a:extLst>
            </p:cNvPr>
            <p:cNvSpPr/>
            <p:nvPr/>
          </p:nvSpPr>
          <p:spPr>
            <a:xfrm>
              <a:off x="7690180" y="49495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22791F-DDD3-FEF1-E99C-2C0060C7B117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C9319F-F543-EC9D-44D2-AA0C69857F4A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8BF8A1-FE53-31B9-0DAB-25C8A6294FCB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067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B4F797-4739-9B4A-F9E9-7C512AC70F6F}"/>
              </a:ext>
            </a:extLst>
          </p:cNvPr>
          <p:cNvSpPr txBox="1"/>
          <p:nvPr/>
        </p:nvSpPr>
        <p:spPr>
          <a:xfrm>
            <a:off x="2253018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  <a:latin typeface="+mj-lt"/>
                <a:ea typeface="+mj-ea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7D41F3-D911-2D8C-32EA-548D1F6669D9}"/>
              </a:ext>
            </a:extLst>
          </p:cNvPr>
          <p:cNvCxnSpPr/>
          <p:nvPr/>
        </p:nvCxnSpPr>
        <p:spPr>
          <a:xfrm>
            <a:off x="2362200" y="28928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C8C7A2-5C1D-0163-586A-F27D3683D45F}"/>
              </a:ext>
            </a:extLst>
          </p:cNvPr>
          <p:cNvCxnSpPr/>
          <p:nvPr/>
        </p:nvCxnSpPr>
        <p:spPr>
          <a:xfrm>
            <a:off x="2345784" y="5406094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09C60D-842D-1E4A-E8C5-A711AFCAE3ED}"/>
              </a:ext>
            </a:extLst>
          </p:cNvPr>
          <p:cNvSpPr txBox="1"/>
          <p:nvPr/>
        </p:nvSpPr>
        <p:spPr>
          <a:xfrm>
            <a:off x="2258804" y="29788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1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7C817F-0F4F-F16B-7BE0-318EAB7CD9B7}"/>
              </a:ext>
            </a:extLst>
          </p:cNvPr>
          <p:cNvSpPr txBox="1"/>
          <p:nvPr/>
        </p:nvSpPr>
        <p:spPr>
          <a:xfrm>
            <a:off x="2712439" y="3045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研究背景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9C0E9-D283-2C74-3B59-B8AA244957AC}"/>
              </a:ext>
            </a:extLst>
          </p:cNvPr>
          <p:cNvCxnSpPr/>
          <p:nvPr/>
        </p:nvCxnSpPr>
        <p:spPr>
          <a:xfrm flipH="1">
            <a:off x="2465026" y="31584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3F3B-DFD8-6A7F-DFD8-BB94E153879B}"/>
              </a:ext>
            </a:extLst>
          </p:cNvPr>
          <p:cNvSpPr txBox="1"/>
          <p:nvPr/>
        </p:nvSpPr>
        <p:spPr>
          <a:xfrm>
            <a:off x="2258805" y="35582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2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E6F46D-D232-BB69-7F26-E3930D625E0A}"/>
              </a:ext>
            </a:extLst>
          </p:cNvPr>
          <p:cNvSpPr txBox="1"/>
          <p:nvPr/>
        </p:nvSpPr>
        <p:spPr>
          <a:xfrm>
            <a:off x="2712440" y="3624960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语言特性实证研究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F83905-6757-A01A-8A8B-25CCE61C363C}"/>
              </a:ext>
            </a:extLst>
          </p:cNvPr>
          <p:cNvCxnSpPr/>
          <p:nvPr/>
        </p:nvCxnSpPr>
        <p:spPr>
          <a:xfrm flipH="1">
            <a:off x="2465026" y="373786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6A61D92-F39D-1560-C05F-B7EED0A62D69}"/>
              </a:ext>
            </a:extLst>
          </p:cNvPr>
          <p:cNvSpPr txBox="1"/>
          <p:nvPr/>
        </p:nvSpPr>
        <p:spPr>
          <a:xfrm>
            <a:off x="2258804" y="41319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3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05F6E-D86D-9699-9737-57775A2B5B0A}"/>
              </a:ext>
            </a:extLst>
          </p:cNvPr>
          <p:cNvSpPr txBox="1"/>
          <p:nvPr/>
        </p:nvSpPr>
        <p:spPr>
          <a:xfrm>
            <a:off x="2712439" y="419870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智能合约交易重放测试方法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F9EE80-45B5-3B2C-42D4-76F8486FBFE2}"/>
              </a:ext>
            </a:extLst>
          </p:cNvPr>
          <p:cNvCxnSpPr/>
          <p:nvPr/>
        </p:nvCxnSpPr>
        <p:spPr>
          <a:xfrm flipH="1">
            <a:off x="2465026" y="4311611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6">
            <a:extLst>
              <a:ext uri="{FF2B5EF4-FFF2-40B4-BE49-F238E27FC236}">
                <a16:creationId xmlns:a16="http://schemas.microsoft.com/office/drawing/2014/main" id="{9DAB9C31-1121-7133-4553-6B0EE738B2EE}"/>
              </a:ext>
            </a:extLst>
          </p:cNvPr>
          <p:cNvSpPr/>
          <p:nvPr/>
        </p:nvSpPr>
        <p:spPr>
          <a:xfrm>
            <a:off x="7539342" y="24163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7">
            <a:extLst>
              <a:ext uri="{FF2B5EF4-FFF2-40B4-BE49-F238E27FC236}">
                <a16:creationId xmlns:a16="http://schemas.microsoft.com/office/drawing/2014/main" id="{4C443890-01A6-D1A7-4C2B-00F576648724}"/>
              </a:ext>
            </a:extLst>
          </p:cNvPr>
          <p:cNvSpPr/>
          <p:nvPr/>
        </p:nvSpPr>
        <p:spPr>
          <a:xfrm>
            <a:off x="7860316" y="20992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9E624C-11D7-64B8-EA6B-C583E39E25BD}"/>
              </a:ext>
            </a:extLst>
          </p:cNvPr>
          <p:cNvSpPr txBox="1"/>
          <p:nvPr/>
        </p:nvSpPr>
        <p:spPr>
          <a:xfrm>
            <a:off x="2257827" y="47406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4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F94F7-9DAE-BAB3-9EC3-52C31E2BA034}"/>
              </a:ext>
            </a:extLst>
          </p:cNvPr>
          <p:cNvSpPr txBox="1"/>
          <p:nvPr/>
        </p:nvSpPr>
        <p:spPr>
          <a:xfrm>
            <a:off x="2711462" y="48073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总结与展望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FFF1CC4-F05F-4E41-9089-297B7A802C94}"/>
              </a:ext>
            </a:extLst>
          </p:cNvPr>
          <p:cNvCxnSpPr/>
          <p:nvPr/>
        </p:nvCxnSpPr>
        <p:spPr>
          <a:xfrm flipH="1">
            <a:off x="2464049" y="4920260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B3493CE-956B-646E-0D97-418F93B0DCA0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C009BE9-69D8-4C07-8005-8ABE3D50D155}"/>
                </a:ext>
              </a:extLst>
            </p:cNvPr>
            <p:cNvSpPr/>
            <p:nvPr/>
          </p:nvSpPr>
          <p:spPr>
            <a:xfrm>
              <a:off x="0" y="0"/>
              <a:ext cx="914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109F915-7F06-B907-F696-3E324CE6E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79" y="0"/>
              <a:ext cx="2552700" cy="89535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668AA67-CEC9-8730-E696-7690EEE37152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3EEF8FC-4108-BE90-B26E-9C7EC7F002B6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34D2DE-5CED-67F8-CCE8-BCDFF661FFA0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1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33DAFBD-51B7-355E-6037-603FA6B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987" y="2822816"/>
            <a:ext cx="4274302" cy="4019504"/>
          </a:xfrm>
          <a:prstGeom prst="rect">
            <a:avLst/>
          </a:prstGeom>
        </p:spPr>
      </p:pic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并行交易重放测试方法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用</a:t>
            </a:r>
            <a:r>
              <a:rPr lang="en-US" altLang="zh-CN" dirty="0" err="1"/>
              <a:t>SolEngine</a:t>
            </a:r>
            <a:r>
              <a:rPr lang="zh-CN" altLang="en-US" dirty="0"/>
              <a:t>对源代码进行语言特性分析，提示可能存在的缺陷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并行重放区块链交易，对测试合约分别运行其新旧版本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监测并同步环境信息，确保合约持续运行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检查运行结果的一致性，并定位错误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EE8114-F268-BB1A-1159-D687B8213B71}"/>
              </a:ext>
            </a:extLst>
          </p:cNvPr>
          <p:cNvSpPr txBox="1"/>
          <p:nvPr/>
        </p:nvSpPr>
        <p:spPr>
          <a:xfrm>
            <a:off x="2292278" y="6580710"/>
            <a:ext cx="314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并行交易重放测试方法架构图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30DEDFC-2260-6C76-2E13-334196063D77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9FF014F-81F1-956E-DA09-BD70A8DE80F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DACFB2-CAC7-F1A3-4F08-9680DF36E50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99B17B3-A16C-FD18-BC6B-FF181E354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B4D0E0B-A680-D916-8B77-A1576126B99B}"/>
                </a:ext>
              </a:extLst>
            </p:cNvPr>
            <p:cNvSpPr/>
            <p:nvPr/>
          </p:nvSpPr>
          <p:spPr>
            <a:xfrm>
              <a:off x="4466618" y="39963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智能合约交易重放测试方法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AB6B126-C98C-B185-12F2-0D76F1BF0205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C6DF53D-8B31-D013-9815-CA7EA5055045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5D34D1-D891-DFB2-93A1-F7CFCE001082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220B8F8-8EC8-EBF5-7586-4C815DD8EA74}"/>
                </a:ext>
              </a:extLst>
            </p:cNvPr>
            <p:cNvSpPr/>
            <p:nvPr/>
          </p:nvSpPr>
          <p:spPr>
            <a:xfrm>
              <a:off x="7690180" y="49464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0D803BD-5489-32B1-0C69-A048B807D4D8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D710F7B-7B96-5FBD-3957-E0C9AE5C858B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6927F29-76DF-6273-2553-DCC40082F41B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81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58CC0F27-2A74-7D57-CCAC-AD9B76BB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65734"/>
            <a:ext cx="2980644" cy="280296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6720113-A624-CCCB-0347-FD75C468CBF4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E20C0B1-ED80-196F-0FAA-D1FF70C4D2FC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40200A8-C6D5-810C-7A35-282D59315A75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2656BBC5-D8B4-D281-E3A9-31E5BC670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F2192E1-E3B8-7EF1-CBAD-8F6921B22365}"/>
                </a:ext>
              </a:extLst>
            </p:cNvPr>
            <p:cNvSpPr/>
            <p:nvPr/>
          </p:nvSpPr>
          <p:spPr>
            <a:xfrm>
              <a:off x="4466618" y="39963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智能合约交易重放测试方法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DD28B18-E746-F3B9-F6EA-AA6F474C7BDB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DFCCBCA-982E-A5AC-955B-DAFDE0595474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484152A-0F44-A699-81F3-3FACE58C9946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D4A19DC-E253-07A7-5FC4-2B9C0BE17D3D}"/>
                </a:ext>
              </a:extLst>
            </p:cNvPr>
            <p:cNvSpPr/>
            <p:nvPr/>
          </p:nvSpPr>
          <p:spPr>
            <a:xfrm>
              <a:off x="7690180" y="49464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重放测试算法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831CAA-5435-05F6-74E6-8C46AE87E90A}"/>
              </a:ext>
            </a:extLst>
          </p:cNvPr>
          <p:cNvSpPr txBox="1"/>
          <p:nvPr/>
        </p:nvSpPr>
        <p:spPr>
          <a:xfrm>
            <a:off x="4718466" y="912713"/>
            <a:ext cx="594953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输入：以太坊区块列表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Blocks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，被测智能合约的源代码列表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Contracts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输出：交易信息列表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Results</a:t>
            </a:r>
          </a:p>
          <a:p>
            <a:b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1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将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Contracts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的地址记录为受监控的合约地址列表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Addresses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2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从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Etherscan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平台上根据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Addresses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获取所有合约的编译器版本号、部署时的构造函数参数，得到数据集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EtherscanData</a:t>
            </a:r>
            <a:endParaRPr lang="en-US" altLang="zh-CN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3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计算修改后的合约字节码字典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BytecodeMap</a:t>
            </a:r>
            <a:endParaRPr lang="en-US" altLang="zh-CN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4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初始化原始虚拟机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Machine0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和测试虚拟机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Machine1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5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初始化交易信息列表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Results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为空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6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对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Blocks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中的每一个以太坊区块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Block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7    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对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Block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中的每一个交易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Transaction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8        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如果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Transaction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是部署合约的交易，且部署的合约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Contract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的地址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Address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Addresses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 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9            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Machine0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中执行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Transaction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10            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从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BytecodeMap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中检索键为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Address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的项，取其值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Bytecode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11            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从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EtherscanData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中找到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Contract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的构造函数参数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Argument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12            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将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Bytecode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Argument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组合成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FullBytecode</a:t>
            </a:r>
            <a:endParaRPr lang="en-US" altLang="zh-CN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13            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把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Transaction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中的合约字节码替换为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FullBytecode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，得到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ManipulatedTransaction</a:t>
            </a:r>
            <a:endParaRPr lang="en-US" altLang="zh-CN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14            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Machine1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中执行</a:t>
            </a:r>
            <a:r>
              <a:rPr lang="en-US" altLang="zh-CN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ManipulatedTransaction</a:t>
            </a:r>
            <a:endParaRPr lang="en-US" altLang="zh-CN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15        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16        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否则 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17            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Machine0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Machine1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中分别执行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Transaction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18            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如果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Transaction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涉及到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Addresses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19                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记录交易执行结果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Info1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，记录并对齐气体查询点信息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Info2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、异常点信息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Info3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20                 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把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Info1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Info2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Info3</a:t>
            </a:r>
            <a:r>
              <a:rPr lang="zh-CN" altLang="en-US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存入</a:t>
            </a:r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Results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21            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22        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23    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24 }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DD9C06-6924-1A11-FAEF-2620C9400839}"/>
              </a:ext>
            </a:extLst>
          </p:cNvPr>
          <p:cNvSpPr txBox="1"/>
          <p:nvPr/>
        </p:nvSpPr>
        <p:spPr>
          <a:xfrm>
            <a:off x="4718465" y="6557547"/>
            <a:ext cx="594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重放测试算法伪代码（已简化）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A261C6DD-792F-4365-1783-4939843AAC8D}"/>
              </a:ext>
            </a:extLst>
          </p:cNvPr>
          <p:cNvSpPr/>
          <p:nvPr/>
        </p:nvSpPr>
        <p:spPr>
          <a:xfrm>
            <a:off x="4488057" y="2980482"/>
            <a:ext cx="143323" cy="1770927"/>
          </a:xfrm>
          <a:prstGeom prst="leftBrac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E5973569-B7B2-EF64-21C7-CEDEC1EF27DD}"/>
              </a:ext>
            </a:extLst>
          </p:cNvPr>
          <p:cNvSpPr/>
          <p:nvPr/>
        </p:nvSpPr>
        <p:spPr>
          <a:xfrm>
            <a:off x="4488057" y="4834874"/>
            <a:ext cx="143323" cy="1328770"/>
          </a:xfrm>
          <a:prstGeom prst="leftBrac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CA8A9B-18A0-A2C1-E5CE-F9F0DF6B56C0}"/>
              </a:ext>
            </a:extLst>
          </p:cNvPr>
          <p:cNvSpPr/>
          <p:nvPr/>
        </p:nvSpPr>
        <p:spPr>
          <a:xfrm>
            <a:off x="2683450" y="4043042"/>
            <a:ext cx="718993" cy="3646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3F7A83-CCAA-4880-B08E-BAE98FD79F3C}"/>
              </a:ext>
            </a:extLst>
          </p:cNvPr>
          <p:cNvSpPr/>
          <p:nvPr/>
        </p:nvSpPr>
        <p:spPr>
          <a:xfrm>
            <a:off x="2695024" y="4462623"/>
            <a:ext cx="707419" cy="67653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DDF42BB-D055-1BF2-E01F-93688BD01B19}"/>
              </a:ext>
            </a:extLst>
          </p:cNvPr>
          <p:cNvCxnSpPr>
            <a:stCxn id="28" idx="3"/>
            <a:endCxn id="2" idx="1"/>
          </p:cNvCxnSpPr>
          <p:nvPr/>
        </p:nvCxnSpPr>
        <p:spPr>
          <a:xfrm flipV="1">
            <a:off x="3402442" y="3865945"/>
            <a:ext cx="1085614" cy="359398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4097D25-0A37-5BA8-D9E1-83D5BC65E02E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3402442" y="4800891"/>
            <a:ext cx="1085614" cy="698368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6BE1DD3-C2FE-70C6-4CF3-070A97C3B694}"/>
              </a:ext>
            </a:extLst>
          </p:cNvPr>
          <p:cNvGrpSpPr/>
          <p:nvPr/>
        </p:nvGrpSpPr>
        <p:grpSpPr>
          <a:xfrm>
            <a:off x="4781779" y="826941"/>
            <a:ext cx="5811333" cy="1938792"/>
            <a:chOff x="3263565" y="738759"/>
            <a:chExt cx="5811333" cy="193879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6DFD060-AF94-312E-5CD5-2D94C45B608A}"/>
                </a:ext>
              </a:extLst>
            </p:cNvPr>
            <p:cNvSpPr/>
            <p:nvPr/>
          </p:nvSpPr>
          <p:spPr>
            <a:xfrm>
              <a:off x="3263565" y="738759"/>
              <a:ext cx="5811333" cy="193879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A84191D-14BB-E6C6-5A72-EA0041D28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559" y="786326"/>
              <a:ext cx="4312707" cy="1614225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FD46023-14B1-980B-BA47-631389DC0AD1}"/>
                </a:ext>
              </a:extLst>
            </p:cNvPr>
            <p:cNvSpPr txBox="1"/>
            <p:nvPr/>
          </p:nvSpPr>
          <p:spPr>
            <a:xfrm>
              <a:off x="4004096" y="2400551"/>
              <a:ext cx="431270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函数调用树、函数调用链索引示例图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74743A9-D03E-036F-6125-0C5C237FD7A7}"/>
              </a:ext>
            </a:extLst>
          </p:cNvPr>
          <p:cNvSpPr txBox="1"/>
          <p:nvPr/>
        </p:nvSpPr>
        <p:spPr>
          <a:xfrm>
            <a:off x="1579430" y="5718028"/>
            <a:ext cx="287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并行交易重放测试方法架构图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F959AC7-E09B-E51C-B021-0537C8EB7759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B0E7DC0-0175-0DC5-3E1E-1E36979531FC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786BAF2-3FA5-F485-ECC8-CE7A6653EFF0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468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虚拟环境信息的有效性实验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202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为了验证虚拟环境信息的有效性，对比了禁用和启用时的重放成功率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</a:t>
            </a:r>
            <a:r>
              <a:rPr lang="en-US" altLang="zh-CN" dirty="0"/>
              <a:t>256</a:t>
            </a:r>
            <a:r>
              <a:rPr lang="zh-CN" altLang="en-US" dirty="0"/>
              <a:t>个合约的数据集上重放，实验所需时间约为</a:t>
            </a:r>
            <a:r>
              <a:rPr lang="en-US" altLang="zh-CN" dirty="0"/>
              <a:t>21</a:t>
            </a:r>
            <a:r>
              <a:rPr lang="zh-CN" altLang="en-US" dirty="0"/>
              <a:t>天</a:t>
            </a:r>
            <a:endParaRPr lang="en-US" altLang="zh-CN" dirty="0"/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无虚拟环境信息时，仅可成功重放</a:t>
            </a:r>
            <a:r>
              <a:rPr lang="en-US" altLang="zh-CN" dirty="0"/>
              <a:t>2.35%</a:t>
            </a:r>
            <a:r>
              <a:rPr lang="zh-CN" altLang="en-US" dirty="0"/>
              <a:t>的合约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有虚拟环境信息时，成功重放</a:t>
            </a:r>
            <a:r>
              <a:rPr lang="en-US" altLang="zh-CN" dirty="0"/>
              <a:t>100%</a:t>
            </a:r>
            <a:r>
              <a:rPr lang="zh-CN" altLang="en-US" dirty="0"/>
              <a:t>的合约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E1C3A6-48D8-104D-4B4B-FBEFA7DDB283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8DB68C-5130-681B-9AD3-0EEB7EF41699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F0C4089-4D5E-B6FD-6100-2381A76E8081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1FC285D6-C916-A6FB-A89C-4E6658307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C3C66F2-D793-97BC-F851-9727C42EA6A6}"/>
                </a:ext>
              </a:extLst>
            </p:cNvPr>
            <p:cNvSpPr/>
            <p:nvPr/>
          </p:nvSpPr>
          <p:spPr>
            <a:xfrm>
              <a:off x="4466618" y="39963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智能合约交易重放测试方法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8909134-5834-8C08-0C36-0A7C21DB85F8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EA31D4B-2B31-AA5E-EFC8-69488DE733EB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EDEA8B-D6AD-5E63-7099-049DDFEB2503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3FDC4B6-9DA2-687D-1C40-6E6827AFE899}"/>
                </a:ext>
              </a:extLst>
            </p:cNvPr>
            <p:cNvSpPr/>
            <p:nvPr/>
          </p:nvSpPr>
          <p:spPr>
            <a:xfrm>
              <a:off x="7690180" y="49464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4175084-AF5D-AF0F-A41C-7B7511918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75362"/>
              </p:ext>
            </p:extLst>
          </p:nvPr>
        </p:nvGraphicFramePr>
        <p:xfrm>
          <a:off x="2138491" y="3920830"/>
          <a:ext cx="3675114" cy="259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7557">
                  <a:extLst>
                    <a:ext uri="{9D8B030D-6E8A-4147-A177-3AD203B41FA5}">
                      <a16:colId xmlns:a16="http://schemas.microsoft.com/office/drawing/2014/main" val="2761361956"/>
                    </a:ext>
                  </a:extLst>
                </a:gridCol>
                <a:gridCol w="1837557">
                  <a:extLst>
                    <a:ext uri="{9D8B030D-6E8A-4147-A177-3AD203B41FA5}">
                      <a16:colId xmlns:a16="http://schemas.microsoft.com/office/drawing/2014/main" val="50629911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异常类型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发生次数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9651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气体耗尽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18217388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4603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交易回滚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71352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3291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操作码无效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45302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87761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栈向下溢出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25014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628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跳转目标无效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603752"/>
                  </a:ext>
                </a:extLst>
              </a:tr>
            </a:tbl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E844F520-25EC-EC96-1DCE-C3E59941D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75824"/>
              </p:ext>
            </p:extLst>
          </p:nvPr>
        </p:nvGraphicFramePr>
        <p:xfrm>
          <a:off x="6129925" y="3847477"/>
          <a:ext cx="4180723" cy="2803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013010-C570-835E-6516-1A8492D2D9A1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BF9D63A-B91A-B23C-7871-7C32F1AF444A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37FE4B7-EED6-F684-401B-152FC160A932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59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错误定位有效性实验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52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发生异常时，开发者需要关注的平均函数调用结点数从</a:t>
            </a:r>
            <a:r>
              <a:rPr lang="en-US" altLang="zh-CN" dirty="0"/>
              <a:t>14.33</a:t>
            </a:r>
            <a:r>
              <a:rPr lang="zh-CN" altLang="en-US" dirty="0"/>
              <a:t>个减少至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8DD98EF-6507-5DE7-C740-366AB371E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2657269"/>
            <a:ext cx="4222446" cy="15434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67C9C1-1541-A683-863F-C8CF5F95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33" y="2545334"/>
            <a:ext cx="3520511" cy="17673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A349AA-EFCD-76E8-3DDB-47229744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497" y="4408411"/>
            <a:ext cx="3071721" cy="17881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417F47A-7995-0630-8397-2D8D140E9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184" y="4498049"/>
            <a:ext cx="4618248" cy="169848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F607714-4154-A65F-64DA-381A47D46FCA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74BD4DD-83A1-04C3-F071-7A37A67DDE9D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74BED7D-3425-4085-3990-FE9E5533A7E5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6BE348DE-25E2-28B9-2ED9-F8D665A39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F8F568-37D6-A6E3-796D-E79801F62AA6}"/>
                </a:ext>
              </a:extLst>
            </p:cNvPr>
            <p:cNvSpPr/>
            <p:nvPr/>
          </p:nvSpPr>
          <p:spPr>
            <a:xfrm>
              <a:off x="4466618" y="39963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智能合约交易重放测试方法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E210D6-1914-D33E-4B30-B9832BDAC8A3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82DAC6C-6914-6E13-7F64-3766D33384CC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C3BF859-FDA2-95B9-8A97-6D08683A3DE0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E97D9EA-2429-D278-7E95-9EE90607514F}"/>
                </a:ext>
              </a:extLst>
            </p:cNvPr>
            <p:cNvSpPr/>
            <p:nvPr/>
          </p:nvSpPr>
          <p:spPr>
            <a:xfrm>
              <a:off x="7690180" y="49464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03DB51A-CA3B-D756-CEE7-09B1168B9A7F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F308F9-BBC3-BD8E-00B5-121CA3DE0B98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91BA1FC-3DC8-33D0-D22F-F19892ED0335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399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支持气体消耗量优化场景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106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包括本文作者在内的</a:t>
            </a:r>
            <a:r>
              <a:rPr lang="en-US" altLang="zh-CN" dirty="0"/>
              <a:t>Kong</a:t>
            </a:r>
            <a:r>
              <a:rPr lang="zh-CN" altLang="en-US" dirty="0"/>
              <a:t>等人</a:t>
            </a:r>
            <a:r>
              <a:rPr lang="en-US" altLang="zh-CN" baseline="30000" dirty="0"/>
              <a:t>[14]</a:t>
            </a:r>
            <a:r>
              <a:rPr lang="zh-CN" altLang="en-US" dirty="0"/>
              <a:t>尝试优化</a:t>
            </a:r>
            <a:r>
              <a:rPr lang="en-US" altLang="zh-CN" dirty="0"/>
              <a:t>&gt;16</a:t>
            </a:r>
            <a:r>
              <a:rPr lang="zh-CN" altLang="en-US" dirty="0"/>
              <a:t>万个合约，减少气体消耗量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描述了</a:t>
            </a:r>
            <a:r>
              <a:rPr lang="en-US" altLang="zh-CN" dirty="0"/>
              <a:t>6</a:t>
            </a:r>
            <a:r>
              <a:rPr lang="zh-CN" altLang="en-US" dirty="0"/>
              <a:t>种低效率的气体消耗模式，以及优化方法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对优化前和优化后的开源智能合约进行交易重放，验证方法的有效性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93067B-6ECC-3962-7F6F-F4CBEE98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35" y="3048110"/>
            <a:ext cx="6864940" cy="9917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483735-5FBA-F6C3-1D15-28CA97B5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53" y="4265133"/>
            <a:ext cx="4918694" cy="25381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7FD2EE8-431E-0F9A-AA55-C62603D9EBD4}"/>
              </a:ext>
            </a:extLst>
          </p:cNvPr>
          <p:cNvSpPr txBox="1"/>
          <p:nvPr/>
        </p:nvSpPr>
        <p:spPr>
          <a:xfrm>
            <a:off x="3636653" y="4039856"/>
            <a:ext cx="491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气体消耗量优化结果数据表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3B2016-DCEF-11F3-C9DA-ECF29C5422BE}"/>
              </a:ext>
            </a:extLst>
          </p:cNvPr>
          <p:cNvSpPr txBox="1"/>
          <p:nvPr/>
        </p:nvSpPr>
        <p:spPr>
          <a:xfrm>
            <a:off x="2746733" y="2778766"/>
            <a:ext cx="6864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低效率的气体消耗模式示例表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52B700-CABC-BC5A-A614-D01D983D363A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B828E6F-E3F1-A754-F4C7-B4166B60FAC3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E51FC6D-82A4-4F2B-F59B-E1012573F02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402368D9-11E2-870D-0AEF-807F162A2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3E666F9-CC15-AB48-3CAE-2FC144D500B0}"/>
                </a:ext>
              </a:extLst>
            </p:cNvPr>
            <p:cNvSpPr/>
            <p:nvPr/>
          </p:nvSpPr>
          <p:spPr>
            <a:xfrm>
              <a:off x="4466618" y="39963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智能合约交易重放测试方法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F4B867E-74DD-B8C0-50E1-5D39BD3DEB2C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348CBB-135D-C5CE-B5F0-2EE7A6B35CF6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684D52F-9BAE-4C09-CD31-F9501281FDBE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C5C0861-551F-92C7-3583-7969E632E320}"/>
                </a:ext>
              </a:extLst>
            </p:cNvPr>
            <p:cNvSpPr/>
            <p:nvPr/>
          </p:nvSpPr>
          <p:spPr>
            <a:xfrm>
              <a:off x="7690180" y="49464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38375C-4A34-E955-4DEA-E3C41E08F432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C55F2A0-6CD9-82A3-A52C-9A6D60A604C3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502D908-6BA8-0D64-0C7C-43D7FB52FE7C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91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B4F797-4739-9B4A-F9E9-7C512AC70F6F}"/>
              </a:ext>
            </a:extLst>
          </p:cNvPr>
          <p:cNvSpPr txBox="1"/>
          <p:nvPr/>
        </p:nvSpPr>
        <p:spPr>
          <a:xfrm>
            <a:off x="2253018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  <a:latin typeface="+mj-lt"/>
                <a:ea typeface="+mj-ea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7D41F3-D911-2D8C-32EA-548D1F6669D9}"/>
              </a:ext>
            </a:extLst>
          </p:cNvPr>
          <p:cNvCxnSpPr/>
          <p:nvPr/>
        </p:nvCxnSpPr>
        <p:spPr>
          <a:xfrm>
            <a:off x="2362200" y="28928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C8C7A2-5C1D-0163-586A-F27D3683D45F}"/>
              </a:ext>
            </a:extLst>
          </p:cNvPr>
          <p:cNvCxnSpPr/>
          <p:nvPr/>
        </p:nvCxnSpPr>
        <p:spPr>
          <a:xfrm>
            <a:off x="2345784" y="5406094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09C60D-842D-1E4A-E8C5-A711AFCAE3ED}"/>
              </a:ext>
            </a:extLst>
          </p:cNvPr>
          <p:cNvSpPr txBox="1"/>
          <p:nvPr/>
        </p:nvSpPr>
        <p:spPr>
          <a:xfrm>
            <a:off x="2258804" y="29788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1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7C817F-0F4F-F16B-7BE0-318EAB7CD9B7}"/>
              </a:ext>
            </a:extLst>
          </p:cNvPr>
          <p:cNvSpPr txBox="1"/>
          <p:nvPr/>
        </p:nvSpPr>
        <p:spPr>
          <a:xfrm>
            <a:off x="2712439" y="3045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研究背景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9C0E9-D283-2C74-3B59-B8AA244957AC}"/>
              </a:ext>
            </a:extLst>
          </p:cNvPr>
          <p:cNvCxnSpPr/>
          <p:nvPr/>
        </p:nvCxnSpPr>
        <p:spPr>
          <a:xfrm flipH="1">
            <a:off x="2465026" y="31584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3F3B-DFD8-6A7F-DFD8-BB94E153879B}"/>
              </a:ext>
            </a:extLst>
          </p:cNvPr>
          <p:cNvSpPr txBox="1"/>
          <p:nvPr/>
        </p:nvSpPr>
        <p:spPr>
          <a:xfrm>
            <a:off x="2258805" y="35582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2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E6F46D-D232-BB69-7F26-E3930D625E0A}"/>
              </a:ext>
            </a:extLst>
          </p:cNvPr>
          <p:cNvSpPr txBox="1"/>
          <p:nvPr/>
        </p:nvSpPr>
        <p:spPr>
          <a:xfrm>
            <a:off x="2712440" y="3624960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语言特性实证研究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F83905-6757-A01A-8A8B-25CCE61C363C}"/>
              </a:ext>
            </a:extLst>
          </p:cNvPr>
          <p:cNvCxnSpPr/>
          <p:nvPr/>
        </p:nvCxnSpPr>
        <p:spPr>
          <a:xfrm flipH="1">
            <a:off x="2465026" y="373786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6A61D92-F39D-1560-C05F-B7EED0A62D69}"/>
              </a:ext>
            </a:extLst>
          </p:cNvPr>
          <p:cNvSpPr txBox="1"/>
          <p:nvPr/>
        </p:nvSpPr>
        <p:spPr>
          <a:xfrm>
            <a:off x="2258804" y="41319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3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05F6E-D86D-9699-9737-57775A2B5B0A}"/>
              </a:ext>
            </a:extLst>
          </p:cNvPr>
          <p:cNvSpPr txBox="1"/>
          <p:nvPr/>
        </p:nvSpPr>
        <p:spPr>
          <a:xfrm>
            <a:off x="2712439" y="419870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智能合约交易重放测试方法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F9EE80-45B5-3B2C-42D4-76F8486FBFE2}"/>
              </a:ext>
            </a:extLst>
          </p:cNvPr>
          <p:cNvCxnSpPr/>
          <p:nvPr/>
        </p:nvCxnSpPr>
        <p:spPr>
          <a:xfrm flipH="1">
            <a:off x="2465026" y="4311611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6">
            <a:extLst>
              <a:ext uri="{FF2B5EF4-FFF2-40B4-BE49-F238E27FC236}">
                <a16:creationId xmlns:a16="http://schemas.microsoft.com/office/drawing/2014/main" id="{9DAB9C31-1121-7133-4553-6B0EE738B2EE}"/>
              </a:ext>
            </a:extLst>
          </p:cNvPr>
          <p:cNvSpPr/>
          <p:nvPr/>
        </p:nvSpPr>
        <p:spPr>
          <a:xfrm>
            <a:off x="7539342" y="24163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7">
            <a:extLst>
              <a:ext uri="{FF2B5EF4-FFF2-40B4-BE49-F238E27FC236}">
                <a16:creationId xmlns:a16="http://schemas.microsoft.com/office/drawing/2014/main" id="{4C443890-01A6-D1A7-4C2B-00F576648724}"/>
              </a:ext>
            </a:extLst>
          </p:cNvPr>
          <p:cNvSpPr/>
          <p:nvPr/>
        </p:nvSpPr>
        <p:spPr>
          <a:xfrm>
            <a:off x="7860316" y="20992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9E624C-11D7-64B8-EA6B-C583E39E25BD}"/>
              </a:ext>
            </a:extLst>
          </p:cNvPr>
          <p:cNvSpPr txBox="1"/>
          <p:nvPr/>
        </p:nvSpPr>
        <p:spPr>
          <a:xfrm>
            <a:off x="2257827" y="47406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4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F94F7-9DAE-BAB3-9EC3-52C31E2BA034}"/>
              </a:ext>
            </a:extLst>
          </p:cNvPr>
          <p:cNvSpPr txBox="1"/>
          <p:nvPr/>
        </p:nvSpPr>
        <p:spPr>
          <a:xfrm>
            <a:off x="2711462" y="48073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总结与展望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FFF1CC4-F05F-4E41-9089-297B7A802C94}"/>
              </a:ext>
            </a:extLst>
          </p:cNvPr>
          <p:cNvCxnSpPr/>
          <p:nvPr/>
        </p:nvCxnSpPr>
        <p:spPr>
          <a:xfrm flipH="1">
            <a:off x="2464049" y="4920260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4C1BC5-9585-AF01-2F98-57890851CD16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D33E91-876B-2C98-0588-DF153A0957D9}"/>
                </a:ext>
              </a:extLst>
            </p:cNvPr>
            <p:cNvSpPr/>
            <p:nvPr/>
          </p:nvSpPr>
          <p:spPr>
            <a:xfrm>
              <a:off x="0" y="0"/>
              <a:ext cx="914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6196123-6DD2-D52F-1FB7-D791E1929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79" y="0"/>
              <a:ext cx="2552700" cy="89535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D74065-E9D8-00C3-4BA1-3523214319EA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7A3AF29-E97A-3C8F-756E-4F8A04845620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AA6957-0BB1-C216-0701-A72481F19945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62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本文贡献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826315" cy="330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开展针对</a:t>
            </a:r>
            <a:r>
              <a:rPr lang="en-US" altLang="zh-CN" dirty="0"/>
              <a:t>Solidity</a:t>
            </a:r>
            <a:r>
              <a:rPr lang="zh-CN" altLang="en-US" dirty="0"/>
              <a:t>语言特性的实证研究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总结</a:t>
            </a:r>
            <a:r>
              <a:rPr lang="en-US" altLang="zh-CN" dirty="0"/>
              <a:t>41</a:t>
            </a:r>
            <a:r>
              <a:rPr lang="zh-CN" altLang="en-US" dirty="0"/>
              <a:t>种语言特性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设计可扩展的特性静态分析工具</a:t>
            </a:r>
            <a:r>
              <a:rPr lang="en-US" altLang="zh-CN" dirty="0" err="1"/>
              <a:t>SolEngine</a:t>
            </a:r>
            <a:r>
              <a:rPr lang="zh-CN" altLang="en-US" dirty="0"/>
              <a:t>，分析</a:t>
            </a:r>
            <a:r>
              <a:rPr lang="en-US" altLang="zh-CN" dirty="0"/>
              <a:t>172645</a:t>
            </a:r>
            <a:r>
              <a:rPr lang="zh-CN" altLang="en-US" dirty="0"/>
              <a:t>个开源合约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针对关键特性进行了案例研究，总结使用模式和它们造成的缺陷，为语言设计者、静态分析工具开发者和</a:t>
            </a:r>
            <a:r>
              <a:rPr lang="en-US" altLang="zh-CN" dirty="0"/>
              <a:t>App</a:t>
            </a:r>
            <a:r>
              <a:rPr lang="zh-CN" altLang="en-US" dirty="0"/>
              <a:t>开发者提供语言特性建议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设计并行交易重放测试方法</a:t>
            </a:r>
            <a:r>
              <a:rPr lang="en-US" altLang="zh-CN" dirty="0" err="1"/>
              <a:t>GethReplayer</a:t>
            </a:r>
            <a:endParaRPr lang="en-US" altLang="zh-CN" dirty="0"/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复用区块链上已有的交易数据进行测试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动态替换智能合约的字节码、监测环境信息来检查合约的正确性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提高测试的成功率和开发者排查错误的效率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C3840582-6D40-BD8D-BE32-CB87EB34E644}"/>
              </a:ext>
            </a:extLst>
          </p:cNvPr>
          <p:cNvSpPr txBox="1"/>
          <p:nvPr/>
        </p:nvSpPr>
        <p:spPr>
          <a:xfrm>
            <a:off x="2292278" y="50917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未来展望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80247C-514B-C939-9A8F-AAF0ACD6E8FB}"/>
              </a:ext>
            </a:extLst>
          </p:cNvPr>
          <p:cNvSpPr/>
          <p:nvPr/>
        </p:nvSpPr>
        <p:spPr>
          <a:xfrm>
            <a:off x="2205191" y="516463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9461B8C8-AB0E-69CD-3B4E-10F4F7F54567}"/>
              </a:ext>
            </a:extLst>
          </p:cNvPr>
          <p:cNvSpPr txBox="1"/>
          <p:nvPr/>
        </p:nvSpPr>
        <p:spPr>
          <a:xfrm>
            <a:off x="2205192" y="5687851"/>
            <a:ext cx="7826315" cy="783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提高本文方法的性能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支持对闭源合约进行测试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0BBC302-B8AD-2842-6FA8-B1E844AC8B03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D8FBE5B-6153-5F7A-FA68-ECFD002CF600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B552122-A1D6-9409-427C-4EF6DF23080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A1B9F6E3-FA2F-595A-3402-DE9B99B26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1403C91-7117-DFBF-EDF8-9EBB0BF2DFFD}"/>
                </a:ext>
              </a:extLst>
            </p:cNvPr>
            <p:cNvSpPr/>
            <p:nvPr/>
          </p:nvSpPr>
          <p:spPr>
            <a:xfrm>
              <a:off x="6082445" y="39963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总结与展望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1EE0D7F-ADAC-E9BB-EAE8-D7364A1E53B6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3A30F2-D2DA-1B3A-BA71-98E6830487E5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2D2255F-5248-0778-5308-CB9E3D22CF6F}"/>
                </a:ext>
              </a:extLst>
            </p:cNvPr>
            <p:cNvSpPr/>
            <p:nvPr/>
          </p:nvSpPr>
          <p:spPr>
            <a:xfrm>
              <a:off x="8164078" y="49879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0CFD981-68FF-9BEF-4D1C-AA931D50CFF0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BC0BB2-1224-9D39-24E6-58926EDAC79C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E66F66-F7C2-001A-8B47-D894576676B6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7B955B-F711-7540-A0AA-33BC7BA61969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845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研究期间已发表的成果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1" y="1641170"/>
            <a:ext cx="8166974" cy="4475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论文</a:t>
            </a:r>
            <a:endParaRPr lang="en-US" altLang="zh-CN" dirty="0"/>
          </a:p>
          <a:p>
            <a:pPr marL="800100" lvl="1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An Empirical Study of Solidity Language Features, The 21st IEEE International Conference on Software Quality, Reliability, and Security, 2021.</a:t>
            </a:r>
            <a:br>
              <a:rPr lang="en-US" altLang="zh-CN" dirty="0"/>
            </a:br>
            <a:r>
              <a:rPr lang="en-US" altLang="zh-CN" b="1" dirty="0">
                <a:solidFill>
                  <a:srgbClr val="005825"/>
                </a:solidFill>
              </a:rPr>
              <a:t>(EI, </a:t>
            </a:r>
            <a:r>
              <a:rPr lang="zh-CN" altLang="en-US" b="1" dirty="0">
                <a:solidFill>
                  <a:srgbClr val="005825"/>
                </a:solidFill>
              </a:rPr>
              <a:t>第一作者</a:t>
            </a:r>
            <a:r>
              <a:rPr lang="en-US" altLang="zh-CN" b="1" dirty="0">
                <a:solidFill>
                  <a:srgbClr val="005825"/>
                </a:solidFill>
              </a:rPr>
              <a:t>)</a:t>
            </a:r>
          </a:p>
          <a:p>
            <a:pPr marL="800100" lvl="1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Characterizing and Detecting Gas-Inefficient Patterns in Smart Contracts, Journal of Computer Science and Technology, 2022.</a:t>
            </a:r>
            <a:br>
              <a:rPr lang="en-US" altLang="zh-CN" dirty="0"/>
            </a:br>
            <a:r>
              <a:rPr lang="en-US" altLang="zh-CN" b="1" dirty="0">
                <a:solidFill>
                  <a:srgbClr val="005825"/>
                </a:solidFill>
              </a:rPr>
              <a:t>(CCF-B, </a:t>
            </a:r>
            <a:r>
              <a:rPr lang="zh-CN" altLang="en-US" b="1" dirty="0">
                <a:solidFill>
                  <a:srgbClr val="005825"/>
                </a:solidFill>
              </a:rPr>
              <a:t>第二作者</a:t>
            </a:r>
            <a:r>
              <a:rPr lang="en-US" altLang="zh-CN" b="1" dirty="0">
                <a:solidFill>
                  <a:srgbClr val="005825"/>
                </a:solidFill>
              </a:rPr>
              <a:t>, </a:t>
            </a:r>
            <a:r>
              <a:rPr lang="zh-CN" altLang="en-US" b="1" dirty="0">
                <a:solidFill>
                  <a:srgbClr val="005825"/>
                </a:solidFill>
              </a:rPr>
              <a:t>第一作者为博士生</a:t>
            </a:r>
            <a:r>
              <a:rPr lang="en-US" altLang="zh-CN" b="1" dirty="0">
                <a:solidFill>
                  <a:srgbClr val="005825"/>
                </a:solidFill>
              </a:rPr>
              <a:t>)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专利</a:t>
            </a:r>
            <a:endParaRPr lang="en-US" altLang="zh-CN" dirty="0"/>
          </a:p>
          <a:p>
            <a:pPr marL="800100" lvl="1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一种基于源代码的智能合约优化方法及装置</a:t>
            </a:r>
            <a:r>
              <a:rPr lang="en-US" altLang="zh-CN" dirty="0"/>
              <a:t>, 2021.</a:t>
            </a:r>
            <a:br>
              <a:rPr lang="en-US" altLang="zh-CN" dirty="0"/>
            </a:br>
            <a:r>
              <a:rPr lang="en-US" altLang="zh-CN" b="1" dirty="0">
                <a:solidFill>
                  <a:srgbClr val="005825"/>
                </a:solidFill>
              </a:rPr>
              <a:t>(</a:t>
            </a:r>
            <a:r>
              <a:rPr lang="zh-CN" altLang="en-US" b="1" dirty="0">
                <a:solidFill>
                  <a:srgbClr val="005825"/>
                </a:solidFill>
              </a:rPr>
              <a:t>第二发明人</a:t>
            </a:r>
            <a:r>
              <a:rPr lang="en-US" altLang="zh-CN" b="1" dirty="0">
                <a:solidFill>
                  <a:srgbClr val="005825"/>
                </a:solidFill>
              </a:rPr>
              <a:t>, </a:t>
            </a:r>
            <a:r>
              <a:rPr lang="zh-CN" altLang="en-US" b="1" dirty="0">
                <a:solidFill>
                  <a:srgbClr val="005825"/>
                </a:solidFill>
              </a:rPr>
              <a:t>第一发明人为老师</a:t>
            </a:r>
            <a:r>
              <a:rPr lang="en-US" altLang="zh-CN" b="1" dirty="0">
                <a:solidFill>
                  <a:srgbClr val="005825"/>
                </a:solidFill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AC352-9B8C-CB22-472F-7A046576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470" y="2592493"/>
            <a:ext cx="1452973" cy="411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9DCB60-D03E-BACF-6229-E4F45321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04" y="3917883"/>
            <a:ext cx="2390172" cy="42801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8FE802D-BA99-EB68-E72C-FF1AE5116BBB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9FF014F-81F1-956E-DA09-BD70A8DE80F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DACFB2-CAC7-F1A3-4F08-9680DF36E50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99B17B3-A16C-FD18-BC6B-FF181E354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B4D0E0B-A680-D916-8B77-A1576126B99B}"/>
                </a:ext>
              </a:extLst>
            </p:cNvPr>
            <p:cNvSpPr/>
            <p:nvPr/>
          </p:nvSpPr>
          <p:spPr>
            <a:xfrm>
              <a:off x="6082445" y="39963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总结与展望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7E8F622-1801-66CF-1040-F436869691EF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C6DF53D-8B31-D013-9815-CA7EA5055045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AE5418-E79B-D91F-8DEA-823CC2A98186}"/>
                </a:ext>
              </a:extLst>
            </p:cNvPr>
            <p:cNvSpPr/>
            <p:nvPr/>
          </p:nvSpPr>
          <p:spPr>
            <a:xfrm>
              <a:off x="8164078" y="49879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9E651D-9991-EB19-E8A1-68E057F962DA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557517-CC04-1EF3-7BCE-D14C01C4592E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17036F4-77C5-F857-2AAD-002AA9291AE8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07BE2A4-1993-9F37-AB15-74C510A1115D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94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B4F797-4739-9B4A-F9E9-7C512AC70F6F}"/>
              </a:ext>
            </a:extLst>
          </p:cNvPr>
          <p:cNvSpPr txBox="1"/>
          <p:nvPr/>
        </p:nvSpPr>
        <p:spPr>
          <a:xfrm>
            <a:off x="2253018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5825"/>
                </a:solidFill>
                <a:latin typeface="+mj-lt"/>
                <a:ea typeface="+mj-ea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7D41F3-D911-2D8C-32EA-548D1F6669D9}"/>
              </a:ext>
            </a:extLst>
          </p:cNvPr>
          <p:cNvCxnSpPr/>
          <p:nvPr/>
        </p:nvCxnSpPr>
        <p:spPr>
          <a:xfrm>
            <a:off x="2362200" y="2892878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C8C7A2-5C1D-0163-586A-F27D3683D45F}"/>
              </a:ext>
            </a:extLst>
          </p:cNvPr>
          <p:cNvCxnSpPr/>
          <p:nvPr/>
        </p:nvCxnSpPr>
        <p:spPr>
          <a:xfrm>
            <a:off x="2345784" y="5406094"/>
            <a:ext cx="4887686" cy="0"/>
          </a:xfrm>
          <a:prstGeom prst="line">
            <a:avLst/>
          </a:prstGeom>
          <a:ln>
            <a:solidFill>
              <a:srgbClr val="00582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09C60D-842D-1E4A-E8C5-A711AFCAE3ED}"/>
              </a:ext>
            </a:extLst>
          </p:cNvPr>
          <p:cNvSpPr txBox="1"/>
          <p:nvPr/>
        </p:nvSpPr>
        <p:spPr>
          <a:xfrm>
            <a:off x="2258804" y="29788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1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7C817F-0F4F-F16B-7BE0-318EAB7CD9B7}"/>
              </a:ext>
            </a:extLst>
          </p:cNvPr>
          <p:cNvSpPr txBox="1"/>
          <p:nvPr/>
        </p:nvSpPr>
        <p:spPr>
          <a:xfrm>
            <a:off x="2712439" y="3045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研究背景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9C0E9-D283-2C74-3B59-B8AA244957AC}"/>
              </a:ext>
            </a:extLst>
          </p:cNvPr>
          <p:cNvCxnSpPr/>
          <p:nvPr/>
        </p:nvCxnSpPr>
        <p:spPr>
          <a:xfrm flipH="1">
            <a:off x="2465026" y="3158486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3F3B-DFD8-6A7F-DFD8-BB94E153879B}"/>
              </a:ext>
            </a:extLst>
          </p:cNvPr>
          <p:cNvSpPr txBox="1"/>
          <p:nvPr/>
        </p:nvSpPr>
        <p:spPr>
          <a:xfrm>
            <a:off x="2258805" y="35582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2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E6F46D-D232-BB69-7F26-E3930D625E0A}"/>
              </a:ext>
            </a:extLst>
          </p:cNvPr>
          <p:cNvSpPr txBox="1"/>
          <p:nvPr/>
        </p:nvSpPr>
        <p:spPr>
          <a:xfrm>
            <a:off x="2712440" y="3624960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语言特性实证研究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F83905-6757-A01A-8A8B-25CCE61C363C}"/>
              </a:ext>
            </a:extLst>
          </p:cNvPr>
          <p:cNvCxnSpPr/>
          <p:nvPr/>
        </p:nvCxnSpPr>
        <p:spPr>
          <a:xfrm flipH="1">
            <a:off x="2465026" y="3737868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6A61D92-F39D-1560-C05F-B7EED0A62D69}"/>
              </a:ext>
            </a:extLst>
          </p:cNvPr>
          <p:cNvSpPr txBox="1"/>
          <p:nvPr/>
        </p:nvSpPr>
        <p:spPr>
          <a:xfrm>
            <a:off x="2258804" y="41319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3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05F6E-D86D-9699-9737-57775A2B5B0A}"/>
              </a:ext>
            </a:extLst>
          </p:cNvPr>
          <p:cNvSpPr txBox="1"/>
          <p:nvPr/>
        </p:nvSpPr>
        <p:spPr>
          <a:xfrm>
            <a:off x="2712439" y="419870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智能合约交易重放测试方法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F9EE80-45B5-3B2C-42D4-76F8486FBFE2}"/>
              </a:ext>
            </a:extLst>
          </p:cNvPr>
          <p:cNvCxnSpPr/>
          <p:nvPr/>
        </p:nvCxnSpPr>
        <p:spPr>
          <a:xfrm flipH="1">
            <a:off x="2465026" y="4311611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6">
            <a:extLst>
              <a:ext uri="{FF2B5EF4-FFF2-40B4-BE49-F238E27FC236}">
                <a16:creationId xmlns:a16="http://schemas.microsoft.com/office/drawing/2014/main" id="{9DAB9C31-1121-7133-4553-6B0EE738B2EE}"/>
              </a:ext>
            </a:extLst>
          </p:cNvPr>
          <p:cNvSpPr/>
          <p:nvPr/>
        </p:nvSpPr>
        <p:spPr>
          <a:xfrm>
            <a:off x="7539342" y="2416389"/>
            <a:ext cx="288032" cy="288032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7">
            <a:extLst>
              <a:ext uri="{FF2B5EF4-FFF2-40B4-BE49-F238E27FC236}">
                <a16:creationId xmlns:a16="http://schemas.microsoft.com/office/drawing/2014/main" id="{4C443890-01A6-D1A7-4C2B-00F576648724}"/>
              </a:ext>
            </a:extLst>
          </p:cNvPr>
          <p:cNvSpPr/>
          <p:nvPr/>
        </p:nvSpPr>
        <p:spPr>
          <a:xfrm>
            <a:off x="7860316" y="2099297"/>
            <a:ext cx="28803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9E624C-11D7-64B8-EA6B-C583E39E25BD}"/>
              </a:ext>
            </a:extLst>
          </p:cNvPr>
          <p:cNvSpPr txBox="1"/>
          <p:nvPr/>
        </p:nvSpPr>
        <p:spPr>
          <a:xfrm>
            <a:off x="2257827" y="47406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5825"/>
                </a:solidFill>
                <a:latin typeface="+mj-lt"/>
                <a:ea typeface="+mj-ea"/>
              </a:rPr>
              <a:t>4</a:t>
            </a:r>
            <a:endParaRPr lang="zh-CN" altLang="en-US" sz="2800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F94F7-9DAE-BAB3-9EC3-52C31E2BA034}"/>
              </a:ext>
            </a:extLst>
          </p:cNvPr>
          <p:cNvSpPr txBox="1"/>
          <p:nvPr/>
        </p:nvSpPr>
        <p:spPr>
          <a:xfrm>
            <a:off x="2711462" y="48073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</a:rPr>
              <a:t>总结与展望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FFF1CC4-F05F-4E41-9089-297B7A802C94}"/>
              </a:ext>
            </a:extLst>
          </p:cNvPr>
          <p:cNvCxnSpPr/>
          <p:nvPr/>
        </p:nvCxnSpPr>
        <p:spPr>
          <a:xfrm flipH="1">
            <a:off x="2464049" y="4920260"/>
            <a:ext cx="246456" cy="246456"/>
          </a:xfrm>
          <a:prstGeom prst="line">
            <a:avLst/>
          </a:prstGeom>
          <a:ln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47672A-2CA9-595E-E0DE-5BC281F19B75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164F51-BDB0-6685-2623-56F6057DD045}"/>
                </a:ext>
              </a:extLst>
            </p:cNvPr>
            <p:cNvSpPr/>
            <p:nvPr/>
          </p:nvSpPr>
          <p:spPr>
            <a:xfrm>
              <a:off x="0" y="0"/>
              <a:ext cx="914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3C5278D-8235-1022-B52F-7D616F4D4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79" y="0"/>
              <a:ext cx="2552700" cy="89535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E838EB-F843-BBA9-A3B3-D57874622250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2D92EE7-2F5D-AF4D-E23C-E611F6A9E03D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FCAD192-FE25-E084-29C8-6D8A0E142819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4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论文修改情况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4AB3435A-527F-3753-CCBE-126E5A5F8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81579"/>
              </p:ext>
            </p:extLst>
          </p:nvPr>
        </p:nvGraphicFramePr>
        <p:xfrm>
          <a:off x="2096756" y="1568246"/>
          <a:ext cx="7998489" cy="49976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5854">
                  <a:extLst>
                    <a:ext uri="{9D8B030D-6E8A-4147-A177-3AD203B41FA5}">
                      <a16:colId xmlns:a16="http://schemas.microsoft.com/office/drawing/2014/main" val="3631682450"/>
                    </a:ext>
                  </a:extLst>
                </a:gridCol>
                <a:gridCol w="3801035">
                  <a:extLst>
                    <a:ext uri="{9D8B030D-6E8A-4147-A177-3AD203B41FA5}">
                      <a16:colId xmlns:a16="http://schemas.microsoft.com/office/drawing/2014/main" val="1628567496"/>
                    </a:ext>
                  </a:extLst>
                </a:gridCol>
                <a:gridCol w="3801600">
                  <a:extLst>
                    <a:ext uri="{9D8B030D-6E8A-4147-A177-3AD203B41FA5}">
                      <a16:colId xmlns:a16="http://schemas.microsoft.com/office/drawing/2014/main" val="3504956400"/>
                    </a:ext>
                  </a:extLst>
                </a:gridCol>
              </a:tblGrid>
              <a:tr h="36472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盲审评阅专家意见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08938"/>
                  </a:ext>
                </a:extLst>
              </a:tr>
              <a:tr h="70671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论文摘要写的略显繁琐，建议精简一下，使逻辑更清晰简单些。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已修改，在摘要中开门见山，清晰地描述研究问题，方法描述部分精简细节，突出重点，删减不重要的形容词和副词，使摘要更加简明扼要。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8431"/>
                  </a:ext>
                </a:extLst>
              </a:tr>
              <a:tr h="70671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1.3</a:t>
                      </a:r>
                      <a:r>
                        <a:rPr lang="zh-CN" altLang="en-US" sz="1400" dirty="0"/>
                        <a:t>节的描述过于简略，希望能够配图，说明各个章节之间的相互支撑关系。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已修改，在</a:t>
                      </a:r>
                      <a:r>
                        <a:rPr lang="en-US" altLang="zh-CN" sz="1400" dirty="0"/>
                        <a:t>1.3</a:t>
                      </a:r>
                      <a:r>
                        <a:rPr lang="zh-CN" altLang="en-US" sz="1400" dirty="0"/>
                        <a:t>“本文的论文结构与章节安排”一节中补充介绍了每一章的内容，并且配上论文结构示意图。加入了第三章和第四章的关系描述，让读者了解第三章对第四章起到辅助提示的作用。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886808"/>
                  </a:ext>
                </a:extLst>
              </a:tr>
              <a:tr h="70671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第二章描述研究现状时，段落篇幅过长，需要对每一部分进行归类和总结，并相应分段，同时节选一些有代表性的工作，对其优缺点进行分析，而不是一些简单的文字累积。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已修改，优化了段落分配，缩短了段落的平均长度，提高读者的阅读体验。对语言设计和实证研究、智能合约测试的部分代表性工作进行了总结和分析，与本文进行对比，并补充清晰的表格。对研究现状相关工作的分类进行了优化，重新分类智能合约测试和交易重放的工作，将智能合约的编程模式经验总结归类到</a:t>
                      </a:r>
                      <a:r>
                        <a:rPr lang="en-US" altLang="zh-CN" sz="1400" dirty="0"/>
                        <a:t>2.1</a:t>
                      </a:r>
                      <a:r>
                        <a:rPr lang="zh-CN" altLang="en-US" sz="1400" dirty="0"/>
                        <a:t>“语言设计和实证研究”一节。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942930"/>
                  </a:ext>
                </a:extLst>
              </a:tr>
              <a:tr h="70671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注意图表的标题格式，图标题在图下方，表标题在表上方，表</a:t>
                      </a:r>
                      <a:r>
                        <a:rPr lang="en-US" altLang="zh-CN" sz="1400" dirty="0"/>
                        <a:t>4-1</a:t>
                      </a:r>
                      <a:r>
                        <a:rPr lang="zh-CN" altLang="en-US" sz="1400" dirty="0"/>
                        <a:t>格式不符，应仔细检查所有图表。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已修改，将表</a:t>
                      </a:r>
                      <a:r>
                        <a:rPr lang="en-US" altLang="zh-CN" sz="1400" dirty="0"/>
                        <a:t>4-1</a:t>
                      </a:r>
                      <a:r>
                        <a:rPr lang="zh-CN" altLang="en-US" sz="1400" dirty="0"/>
                        <a:t>的标题从下方移至上方。经仔细检查，表</a:t>
                      </a:r>
                      <a:r>
                        <a:rPr lang="en-US" altLang="zh-CN" sz="1400" dirty="0"/>
                        <a:t>4-1</a:t>
                      </a:r>
                      <a:r>
                        <a:rPr lang="zh-CN" altLang="en-US" sz="1400" dirty="0"/>
                        <a:t>是学位论文中目前发现的唯一的格式不正确的图表。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3714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7E680E4A-F4AA-8229-2265-FF292799D9FF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140876B-60D9-A43B-84E2-B6D51DB0256B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31F3E7E-8DAE-10A9-C519-3D36913E6D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A7CAE751-CF8F-A069-84E8-1D4FAAE81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AF1DE77-2CA0-0853-472C-DAC379706D77}"/>
                </a:ext>
              </a:extLst>
            </p:cNvPr>
            <p:cNvSpPr/>
            <p:nvPr/>
          </p:nvSpPr>
          <p:spPr>
            <a:xfrm>
              <a:off x="6082445" y="39963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总结与展望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2F71352-35FE-0E3A-D0BA-BFD65A715412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6F68679-6137-629E-3D3B-4CC4DDEE8BD3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906856-3208-A3C2-530B-440340DD68A5}"/>
                </a:ext>
              </a:extLst>
            </p:cNvPr>
            <p:cNvSpPr/>
            <p:nvPr/>
          </p:nvSpPr>
          <p:spPr>
            <a:xfrm>
              <a:off x="8164078" y="49879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7E6CE83-1509-DC6E-19E1-844B02162CE8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2CC1CDA-8B33-2C20-9884-8CAC0606BEA4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7503FBE-46C4-F051-F31D-E47E08141561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834A609-8E43-3AF2-B231-EC7356529507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46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参考文献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122991" y="1641170"/>
            <a:ext cx="7966276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050" dirty="0"/>
              <a:t>[1] Coblenz M, Aldrich J, Myers B A, et al. Can advanced type systems be usable? an empirical study of ownership, assets, and </a:t>
            </a:r>
            <a:r>
              <a:rPr lang="en-US" altLang="zh-CN" sz="1050" dirty="0" err="1"/>
              <a:t>typestate</a:t>
            </a:r>
            <a:r>
              <a:rPr lang="en-US" altLang="zh-CN" sz="1050" dirty="0"/>
              <a:t> in obsidian[J/OL]. Proc. ACM Program. Lang., 2020, 4(OOPSLA). https://doi.org/10.1145/3428200.</a:t>
            </a:r>
          </a:p>
          <a:p>
            <a:pPr latinLnBrk="1"/>
            <a:r>
              <a:rPr lang="en-US" altLang="zh-CN" sz="1050" dirty="0"/>
              <a:t>[2] Mastrangelo L, Hauswirth M, Nystrom N. Casting about in the dark: An empirical study of cast operations in java programs[J/OL]. Proc. ACM Program. Lang., 2019, 3(OOPSLA). https://doi.org/10.1145/3360584.</a:t>
            </a:r>
          </a:p>
          <a:p>
            <a:pPr latinLnBrk="1"/>
            <a:r>
              <a:rPr lang="en-US" altLang="zh-CN" sz="1050" dirty="0"/>
              <a:t>[3] </a:t>
            </a:r>
            <a:r>
              <a:rPr lang="en-US" altLang="zh-CN" sz="1050" dirty="0" err="1"/>
              <a:t>Uesbeck</a:t>
            </a:r>
            <a:r>
              <a:rPr lang="en-US" altLang="zh-CN" sz="1050" dirty="0"/>
              <a:t> P M, </a:t>
            </a:r>
            <a:r>
              <a:rPr lang="en-US" altLang="zh-CN" sz="1050" dirty="0" err="1"/>
              <a:t>Stefik</a:t>
            </a:r>
            <a:r>
              <a:rPr lang="en-US" altLang="zh-CN" sz="1050" dirty="0"/>
              <a:t> A, </a:t>
            </a:r>
            <a:r>
              <a:rPr lang="en-US" altLang="zh-CN" sz="1050" dirty="0" err="1"/>
              <a:t>Hanenberg</a:t>
            </a:r>
            <a:r>
              <a:rPr lang="en-US" altLang="zh-CN" sz="1050" dirty="0"/>
              <a:t> S, et al. An empirical study on the impact of </a:t>
            </a:r>
            <a:r>
              <a:rPr lang="en-US" altLang="zh-CN" sz="1050" dirty="0" err="1"/>
              <a:t>c++</a:t>
            </a:r>
            <a:r>
              <a:rPr lang="en-US" altLang="zh-CN" sz="1050" dirty="0"/>
              <a:t> lambdas and programmer experience[C/OL]//ICSE ’16: Proceedings of the 38th International Conference on Software Engineering. New York, NY, USA: Association for Computing Machinery, 2016:760–771. https://doi.org/10.1145/2884781.2884849.</a:t>
            </a:r>
          </a:p>
          <a:p>
            <a:pPr latinLnBrk="1"/>
            <a:r>
              <a:rPr lang="en-US" altLang="zh-CN" sz="1050" dirty="0"/>
              <a:t>[4] Peng Y, Zhang Y, Hu M. An empirical study for common language features used in python projects[Z]. 2021.</a:t>
            </a:r>
          </a:p>
          <a:p>
            <a:pPr latinLnBrk="1"/>
            <a:r>
              <a:rPr lang="en-US" altLang="zh-CN" sz="1050" dirty="0"/>
              <a:t>[5] </a:t>
            </a:r>
            <a:r>
              <a:rPr lang="en-US" altLang="zh-CN" sz="1050" dirty="0" err="1"/>
              <a:t>Rebouças</a:t>
            </a:r>
            <a:r>
              <a:rPr lang="en-US" altLang="zh-CN" sz="1050" dirty="0"/>
              <a:t> M, Pinto G, Ebert F, et al. An empirical study on the usage of the swift programming language[C/OL]//2016 IEEE 23rd International Conference on Software Analysis, Evolution, and Reengineering (SANER): volume 1. 2016:634-638. DOI: 10.1109/SANER.2016.66.</a:t>
            </a:r>
          </a:p>
          <a:p>
            <a:pPr latinLnBrk="1"/>
            <a:r>
              <a:rPr lang="en-US" altLang="zh-CN" sz="1050" dirty="0"/>
              <a:t>[6]  </a:t>
            </a:r>
            <a:r>
              <a:rPr lang="en-US" altLang="zh-CN" sz="1050" dirty="0" err="1"/>
              <a:t>Mazinanian</a:t>
            </a:r>
            <a:r>
              <a:rPr lang="en-US" altLang="zh-CN" sz="1050" dirty="0"/>
              <a:t> D, </a:t>
            </a:r>
            <a:r>
              <a:rPr lang="en-US" altLang="zh-CN" sz="1050" dirty="0" err="1"/>
              <a:t>Tsantalis</a:t>
            </a:r>
            <a:r>
              <a:rPr lang="en-US" altLang="zh-CN" sz="1050" dirty="0"/>
              <a:t> N. An empirical study on the use of </a:t>
            </a:r>
            <a:r>
              <a:rPr lang="en-US" altLang="zh-CN" sz="1050" dirty="0" err="1"/>
              <a:t>css</a:t>
            </a:r>
            <a:r>
              <a:rPr lang="en-US" altLang="zh-CN" sz="1050" dirty="0"/>
              <a:t> preprocessors[C/OL]//2016 IEEE 23rd International Conference on Software Analysis, Evolution, and Reengineering (SANER): volume 1. 2016:168-178. DOI: 10.1109/SANER.2016.18.</a:t>
            </a:r>
          </a:p>
          <a:p>
            <a:pPr latinLnBrk="1"/>
            <a:r>
              <a:rPr lang="en-US" altLang="zh-CN" sz="1050" dirty="0"/>
              <a:t>[7] </a:t>
            </a:r>
            <a:r>
              <a:rPr lang="en-US" altLang="zh-CN" sz="1050" dirty="0" err="1"/>
              <a:t>Hartel</a:t>
            </a:r>
            <a:r>
              <a:rPr lang="en-US" altLang="zh-CN" sz="1050" dirty="0"/>
              <a:t> P, van </a:t>
            </a:r>
            <a:r>
              <a:rPr lang="en-US" altLang="zh-CN" sz="1050" dirty="0" err="1"/>
              <a:t>Staalduinen</a:t>
            </a:r>
            <a:r>
              <a:rPr lang="en-US" altLang="zh-CN" sz="1050" dirty="0"/>
              <a:t> M. Truffle tests for free – replaying </a:t>
            </a:r>
            <a:r>
              <a:rPr lang="en-US" altLang="zh-CN" sz="1050" dirty="0" err="1"/>
              <a:t>ethereum</a:t>
            </a:r>
            <a:r>
              <a:rPr lang="en-US" altLang="zh-CN" sz="1050" dirty="0"/>
              <a:t> smart contracts for transparency[M/OL]. </a:t>
            </a:r>
            <a:r>
              <a:rPr lang="en-US" altLang="zh-CN" sz="1050" dirty="0" err="1"/>
              <a:t>arXiv</a:t>
            </a:r>
            <a:r>
              <a:rPr lang="en-US" altLang="zh-CN" sz="1050" dirty="0"/>
              <a:t>, 2019. https://arxiv.org/abs/1907.09208. DOI: 10.48550/ARXIV.1907.09208.</a:t>
            </a:r>
          </a:p>
          <a:p>
            <a:pPr latinLnBrk="1"/>
            <a:r>
              <a:rPr lang="en-US" altLang="zh-CN" sz="1050" dirty="0"/>
              <a:t>[8] </a:t>
            </a:r>
            <a:r>
              <a:rPr lang="en-US" altLang="zh-CN" sz="1050" dirty="0" err="1"/>
              <a:t>Groce</a:t>
            </a:r>
            <a:r>
              <a:rPr lang="en-US" altLang="zh-CN" sz="1050" dirty="0"/>
              <a:t> A, </a:t>
            </a:r>
            <a:r>
              <a:rPr lang="en-US" altLang="zh-CN" sz="1050" dirty="0" err="1"/>
              <a:t>Grieco</a:t>
            </a:r>
            <a:r>
              <a:rPr lang="en-US" altLang="zh-CN" sz="1050" dirty="0"/>
              <a:t> G. Echidna-parade: A tool for diverse multicore smart contract fuzzing[M/OL]. New York, NY, USA: Association for Computing Machinery, 2021:658–661. https://doi.org/10.1145/3460319.3469076.</a:t>
            </a:r>
          </a:p>
          <a:p>
            <a:pPr latinLnBrk="1"/>
            <a:r>
              <a:rPr lang="en-US" altLang="zh-CN" sz="1050" dirty="0"/>
              <a:t>[9] </a:t>
            </a:r>
            <a:r>
              <a:rPr lang="en-US" altLang="zh-CN" sz="1050" dirty="0" err="1"/>
              <a:t>Grieco</a:t>
            </a:r>
            <a:r>
              <a:rPr lang="en-US" altLang="zh-CN" sz="1050" dirty="0"/>
              <a:t> G, Song W, </a:t>
            </a:r>
            <a:r>
              <a:rPr lang="en-US" altLang="zh-CN" sz="1050" dirty="0" err="1"/>
              <a:t>Cygan</a:t>
            </a:r>
            <a:r>
              <a:rPr lang="en-US" altLang="zh-CN" sz="1050" dirty="0"/>
              <a:t> A, et al. Echidna: Effective, usable, and fast fuzzing for smart contracts[C/OL]//ISSTA 2020: Proceedings of the 29th ACM SIGSOFT International Symposium on Software Testing and Analysis. New York, NY, USA: Association for Computing Machinery, 2020:557–560. https://doi.org/10.1145/3395363.3404366</a:t>
            </a:r>
          </a:p>
          <a:p>
            <a:pPr latinLnBrk="1"/>
            <a:r>
              <a:rPr lang="en-US" altLang="zh-CN" sz="1050" dirty="0"/>
              <a:t>[10] Chan W, Jiang B. Fuse: An architecture for smart contract fuzz testing service[C/OL]//2018 25th Asia-Pacific Software Engineering Conference (APSEC). 2018:707-708. DOI: 10.1109/APSEC.2018.00099.</a:t>
            </a:r>
          </a:p>
          <a:p>
            <a:pPr latinLnBrk="1"/>
            <a:r>
              <a:rPr lang="en-US" altLang="zh-CN" sz="1050" dirty="0"/>
              <a:t>[11] Li Z, Wu H, Xu J, et al. </a:t>
            </a:r>
            <a:r>
              <a:rPr lang="en-US" altLang="zh-CN" sz="1050" dirty="0" err="1"/>
              <a:t>Musc</a:t>
            </a:r>
            <a:r>
              <a:rPr lang="en-US" altLang="zh-CN" sz="1050" dirty="0"/>
              <a:t>: A tool for mutation testing of </a:t>
            </a:r>
            <a:r>
              <a:rPr lang="en-US" altLang="zh-CN" sz="1050" dirty="0" err="1"/>
              <a:t>ethereum</a:t>
            </a:r>
            <a:r>
              <a:rPr lang="en-US" altLang="zh-CN" sz="1050" dirty="0"/>
              <a:t> smart contract[C/OL]//2019 34th IEEE/ACM International Conference on Automated Software Engineering (ASE). 2019:1198-1201. DOI: 10.1109/ASE.2019.00136.</a:t>
            </a:r>
          </a:p>
          <a:p>
            <a:pPr latinLnBrk="1"/>
            <a:r>
              <a:rPr lang="en-US" altLang="zh-CN" sz="1050" dirty="0"/>
              <a:t>[12] </a:t>
            </a:r>
            <a:r>
              <a:rPr lang="en-US" altLang="zh-CN" sz="1050" dirty="0" err="1"/>
              <a:t>Barboni</a:t>
            </a:r>
            <a:r>
              <a:rPr lang="en-US" altLang="zh-CN" sz="1050" dirty="0"/>
              <a:t> M, </a:t>
            </a:r>
            <a:r>
              <a:rPr lang="en-US" altLang="zh-CN" sz="1050" dirty="0" err="1"/>
              <a:t>Morichetta</a:t>
            </a:r>
            <a:r>
              <a:rPr lang="en-US" altLang="zh-CN" sz="1050" dirty="0"/>
              <a:t> A, </a:t>
            </a:r>
            <a:r>
              <a:rPr lang="en-US" altLang="zh-CN" sz="1050" dirty="0" err="1"/>
              <a:t>Polini</a:t>
            </a:r>
            <a:r>
              <a:rPr lang="en-US" altLang="zh-CN" sz="1050" dirty="0"/>
              <a:t> A. Sumo: A mutation testing strategy for solidity smart contracts[C/OL]//2021 IEEE/ACM International Conference on Automation of Software Test (AST). 2021:50-59. DOI: 10.1109/AST52587.2021.00014.</a:t>
            </a:r>
          </a:p>
          <a:p>
            <a:pPr latinLnBrk="1"/>
            <a:r>
              <a:rPr lang="en-US" altLang="zh-CN" sz="1050" dirty="0"/>
              <a:t>[13] </a:t>
            </a:r>
            <a:r>
              <a:rPr lang="en-US" altLang="zh-CN" sz="1050" dirty="0" err="1"/>
              <a:t>Akca</a:t>
            </a:r>
            <a:r>
              <a:rPr lang="en-US" altLang="zh-CN" sz="1050" dirty="0"/>
              <a:t> S, </a:t>
            </a:r>
            <a:r>
              <a:rPr lang="en-US" altLang="zh-CN" sz="1050" dirty="0" err="1"/>
              <a:t>Rajan</a:t>
            </a:r>
            <a:r>
              <a:rPr lang="en-US" altLang="zh-CN" sz="1050" dirty="0"/>
              <a:t> A, Peng C. </a:t>
            </a:r>
            <a:r>
              <a:rPr lang="en-US" altLang="zh-CN" sz="1050" dirty="0" err="1"/>
              <a:t>Solanalyser</a:t>
            </a:r>
            <a:r>
              <a:rPr lang="en-US" altLang="zh-CN" sz="1050" dirty="0"/>
              <a:t>: A framework for </a:t>
            </a:r>
            <a:r>
              <a:rPr lang="en-US" altLang="zh-CN" sz="1050" dirty="0" err="1"/>
              <a:t>analysing</a:t>
            </a:r>
            <a:r>
              <a:rPr lang="en-US" altLang="zh-CN" sz="1050" dirty="0"/>
              <a:t> and testing smart contracts[C/OL]//2019 26th Asia-Pacific Software Engineering Conference (APSEC). 2019:482-489. DOI: 10.1109/APSEC48747.2019.00071.</a:t>
            </a:r>
          </a:p>
          <a:p>
            <a:pPr latinLnBrk="1"/>
            <a:r>
              <a:rPr lang="en-US" altLang="zh-CN" sz="1050" dirty="0"/>
              <a:t>[14] Kong Q P, Wang Z Y, Huang Y, et al. Characterizing and detecting gas-inefficient patterns in smart contracts[J/OL]. Journal of Computer Science and Technology, 2022, 37(1):67-82. https://doi.org/10.1007/s11390-021-1674-4.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FF014F-81F1-956E-DA09-BD70A8DE80F8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DACFB2-CAC7-F1A3-4F08-9680DF36E508}"/>
                </a:ext>
              </a:extLst>
            </p:cNvPr>
            <p:cNvSpPr/>
            <p:nvPr/>
          </p:nvSpPr>
          <p:spPr>
            <a:xfrm>
              <a:off x="0" y="0"/>
              <a:ext cx="914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99B17B3-A16C-FD18-BC6B-FF181E35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79" y="0"/>
              <a:ext cx="2552700" cy="89535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3167A9-EAD2-D347-475F-E06B6B97DD27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80DA8E8-741C-8F0D-0910-22483814D5A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0B77494-8461-8A9D-0DEB-C35DC798580C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9137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-654" y="2006247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33"/>
          <p:cNvGrpSpPr>
            <a:grpSpLocks/>
          </p:cNvGrpSpPr>
          <p:nvPr/>
        </p:nvGrpSpPr>
        <p:grpSpPr bwMode="auto">
          <a:xfrm>
            <a:off x="376582" y="436132"/>
            <a:ext cx="11482147" cy="5700477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" name="Freeform 435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" name="Freeform 436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" name="Freeform 437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" name="Freeform 438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Freeform 439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" name="Freeform 440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" name="Freeform 441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1" name="Freeform 442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2" name="Freeform 443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3" name="Freeform 444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4" name="Freeform 445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5" name="Freeform 446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6" name="Freeform 447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Freeform 448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8" name="Freeform 449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9" name="Freeform 450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0" name="Freeform 451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1" name="Freeform 452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2" name="Freeform 453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3" name="Freeform 454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" name="Freeform 455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5" name="Freeform 456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Freeform 457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7" name="Freeform 458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8" name="Freeform 459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Freeform 460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0" name="Freeform 461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1" name="Freeform 462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2" name="Freeform 463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3" name="Freeform 464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Freeform 465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5" name="Freeform 466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6" name="Freeform 467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7" name="Freeform 468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8" name="Freeform 469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9" name="Freeform 470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0" name="Freeform 471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Freeform 472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2" name="Freeform 473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3" name="Freeform 474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4" name="Freeform 475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5" name="Freeform 476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6" name="Freeform 477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" name="Freeform 478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8" name="Freeform 479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Freeform 480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0" name="Freeform 481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" name="Freeform 482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Freeform 483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3" name="Freeform 484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Freeform 485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Freeform 486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6" name="Freeform 487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7" name="Freeform 488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8" name="Freeform 489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Freeform 490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Freeform 491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1" name="Freeform 492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2" name="Freeform 493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3" name="Freeform 494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4" name="Freeform 495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5" name="Freeform 496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6" name="Freeform 497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8" name="Freeform 499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9" name="Freeform 500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0" name="Freeform 501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1" name="Freeform 502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2" name="Freeform 503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3" name="Freeform 504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4" name="Freeform 505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5" name="Freeform 506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Freeform 507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7" name="Freeform 508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8" name="Freeform 509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9" name="Freeform 510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cxnSp>
        <p:nvCxnSpPr>
          <p:cNvPr id="84" name="直接连接符 83"/>
          <p:cNvCxnSpPr>
            <a:cxnSpLocks/>
          </p:cNvCxnSpPr>
          <p:nvPr/>
        </p:nvCxnSpPr>
        <p:spPr>
          <a:xfrm>
            <a:off x="921887" y="6237312"/>
            <a:ext cx="103517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-654" y="1693580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1249938" y="2945715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直角三角形 89"/>
          <p:cNvSpPr/>
          <p:nvPr/>
        </p:nvSpPr>
        <p:spPr>
          <a:xfrm rot="16200000" flipH="1">
            <a:off x="-409" y="3402082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3" y="275822"/>
            <a:ext cx="961428" cy="939068"/>
          </a:xfrm>
          <a:prstGeom prst="rect">
            <a:avLst/>
          </a:prstGeom>
        </p:spPr>
      </p:pic>
      <p:sp>
        <p:nvSpPr>
          <p:cNvPr id="101" name="TextBox 5">
            <a:extLst>
              <a:ext uri="{FF2B5EF4-FFF2-40B4-BE49-F238E27FC236}">
                <a16:creationId xmlns:a16="http://schemas.microsoft.com/office/drawing/2014/main" id="{F960B65B-41F2-5B87-52FC-5C56CF5CDCB1}"/>
              </a:ext>
            </a:extLst>
          </p:cNvPr>
          <p:cNvSpPr txBox="1"/>
          <p:nvPr/>
        </p:nvSpPr>
        <p:spPr>
          <a:xfrm>
            <a:off x="1148592" y="1605893"/>
            <a:ext cx="3459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005825"/>
                </a:solidFill>
                <a:latin typeface="+mj-lt"/>
                <a:ea typeface="+mj-ea"/>
              </a:rPr>
              <a:t>THANKS</a:t>
            </a:r>
            <a:endParaRPr lang="zh-CN" altLang="en-US" sz="8000" b="1" dirty="0">
              <a:solidFill>
                <a:srgbClr val="005825"/>
              </a:solidFill>
              <a:latin typeface="+mj-lt"/>
              <a:ea typeface="+mj-ea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51AB0FE-18A6-CF42-1402-38042F28BE3C}"/>
              </a:ext>
            </a:extLst>
          </p:cNvPr>
          <p:cNvSpPr/>
          <p:nvPr/>
        </p:nvSpPr>
        <p:spPr>
          <a:xfrm>
            <a:off x="11853889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5AFD1442-3D11-A008-FB36-DA57D173E4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5" b="7961"/>
          <a:stretch>
            <a:fillRect/>
          </a:stretch>
        </p:blipFill>
        <p:spPr>
          <a:xfrm>
            <a:off x="8633568" y="1719618"/>
            <a:ext cx="3558351" cy="1705971"/>
          </a:xfrm>
          <a:prstGeom prst="rect">
            <a:avLst/>
          </a:prstGeom>
        </p:spPr>
      </p:pic>
      <p:sp>
        <p:nvSpPr>
          <p:cNvPr id="112" name="直角三角形 111">
            <a:extLst>
              <a:ext uri="{FF2B5EF4-FFF2-40B4-BE49-F238E27FC236}">
                <a16:creationId xmlns:a16="http://schemas.microsoft.com/office/drawing/2014/main" id="{82DD4416-AB67-8050-EFDC-F695D1C4B0E3}"/>
              </a:ext>
            </a:extLst>
          </p:cNvPr>
          <p:cNvSpPr/>
          <p:nvPr/>
        </p:nvSpPr>
        <p:spPr>
          <a:xfrm rot="16200000" flipH="1" flipV="1">
            <a:off x="11859817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09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给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Solidity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社区的建议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1" y="1641171"/>
            <a:ext cx="8166974" cy="451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</a:t>
            </a:r>
            <a:r>
              <a:rPr lang="en-US" altLang="zh-CN" dirty="0"/>
              <a:t>App</a:t>
            </a:r>
            <a:r>
              <a:rPr lang="zh-CN" altLang="en-US" dirty="0"/>
              <a:t>开发人员</a:t>
            </a:r>
          </a:p>
          <a:p>
            <a:pPr marL="800100" lvl="1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在开发基于</a:t>
            </a:r>
            <a:r>
              <a:rPr lang="en-US" altLang="zh-CN" dirty="0"/>
              <a:t>Solidity</a:t>
            </a:r>
            <a:r>
              <a:rPr lang="zh-CN" altLang="en-US" dirty="0"/>
              <a:t>的应用程序时谨慎行事</a:t>
            </a:r>
          </a:p>
          <a:p>
            <a:pPr marL="800100" lvl="1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始终使用最新版本的</a:t>
            </a:r>
            <a:r>
              <a:rPr lang="en-US" altLang="zh-CN" dirty="0"/>
              <a:t>Solidity</a:t>
            </a:r>
            <a:r>
              <a:rPr lang="zh-CN" altLang="en-US" dirty="0"/>
              <a:t>编译器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对静态分析工具开发人员</a:t>
            </a:r>
          </a:p>
          <a:p>
            <a:pPr marL="800100" lvl="1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优先考虑在其工具中支持最流行的特性，暂时忽略使用率为零的特性</a:t>
            </a: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</a:t>
            </a:r>
            <a:r>
              <a:rPr lang="en-US" altLang="zh-CN" dirty="0"/>
              <a:t>Solidity</a:t>
            </a:r>
            <a:r>
              <a:rPr lang="zh-CN" altLang="en-US" dirty="0"/>
              <a:t>语言设计者</a:t>
            </a:r>
          </a:p>
          <a:p>
            <a:pPr marL="800100" lvl="1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在语言中引入安全且易于使用的特性</a:t>
            </a:r>
          </a:p>
          <a:p>
            <a:pPr marL="800100" lvl="1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弃用危险的特性，引入新的安全特性取而代之</a:t>
            </a:r>
          </a:p>
          <a:p>
            <a:pPr marL="800100" lvl="1" indent="-34290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实现更多内置的原生库函数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EB8D11-BAA4-46F9-99DE-9BB07D27BE51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2402B7C-D0EE-53F7-3A2E-3B8D54A13ABD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E44120A-6FD1-4641-FEA1-7CBB4187C793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BDC2A96-4625-B40F-EF1B-F846E7B25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E6BF57B-6643-41FA-616F-FFE2300E8D9D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19A8293-4213-9B1F-B717-63EB33A51ED5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D2E2D7-61F6-46F7-6DB4-3BD0F5B48182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3EBF8E7-F698-CC84-5B47-543716B52436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BC69D6B-076A-A064-D141-659FA3829771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E9BC712-F2C3-20DB-C302-2BD609B64B6C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7B1B0-6209-1B9C-E55B-60EF474B62C3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864FF90-5A2A-2AE7-CBC2-9B6B275B3FE8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F7BEF34-77AF-9B08-1B3F-75BAC44CD0A1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544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90A4A487-B610-8074-A127-7F33C497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42" y="895350"/>
            <a:ext cx="6842716" cy="596265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4D73AED-F356-A926-CE7E-044E1A5C7889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261B2B4-2D0C-95C8-C3A6-7E838909B9D2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F87ADAC-845D-844B-41E1-A5F1798CAAF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AAE96BBA-6549-0429-BE8D-D4B8EDF04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03405C-23F7-B387-7AD8-DE8D5A03E6C4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981EFB8-3AC2-B9CD-90D3-25B11EB0B123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3FC56F7-1E0B-552A-9828-30F49AFA176A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CB55C52-C52C-FFD6-3A89-E84B076A02E0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B62658C-9F5E-7582-4E92-F9BDEF0F89F7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E2B1785-0F09-3DBC-0366-78114FA40893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4E31AA-C79C-6861-E014-19BA117508B8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3649814-D351-9EA9-1E60-6078794E3698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8AF4A48-EE24-4676-1299-807DCCCC7F5B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3361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60F7AD-CBFC-F2D2-1A75-5E02CEE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9058"/>
            <a:ext cx="9144000" cy="582894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E999FD-5F36-B38B-005D-409A9AB8F8DF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231F91C-1535-96F5-5CA1-F6FB57923365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1F6E800-9737-3315-6C26-F6FA1D506CD6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41ABBA7-CE54-8FFF-DCB9-8F9EF6ACA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700035-E2EA-1203-C1DB-E8AABC865D49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F153531-3095-FFCE-83E1-7F1D6E6965A2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F156330-542B-B499-2C1E-7EABE4C6518A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1F3AACA-05AF-BB15-5400-54CEA60ADB45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250A07A-AC2E-F021-E5ED-9877689564E5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410C5F4-B327-1837-0023-13F04C6D7FAE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5F180D-3D9B-3B06-A48D-E80FD29DE4EC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773C73A-E566-D72E-36D3-C2D3D4971E8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97F127-1906-6B20-DB58-187C88947FB5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9310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2CB9FA-0EDD-FEA2-172E-6C6A4A54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33" y="895550"/>
            <a:ext cx="6862135" cy="596245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83D770-1632-DB47-23C2-91C78B066EF1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959E57C-13CA-85CE-5BDF-F30DDE562152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3316830-CCEB-9C87-D1D5-BF986D470517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6508832F-FD3B-6FCA-9DDC-2F60E4C41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2DF3156-D7E6-0159-A9FC-24CE95BC0C81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7831004-8770-2131-4688-F26BF3B1FC19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903762-1045-D039-4688-BDA551C80BC5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F6DBDCE-FC56-6F23-8CC0-E51BEEE4A230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1F0092F-B2BE-C76E-8847-8EA8DEE4D129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E1F8D82-06A0-1616-62D3-5E62BB6B1A96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61B5312-E2AC-EEBB-005C-41006428B210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15D51F1-6DBD-5E03-6045-C76794AE5212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3EB8ECA-1F30-0A30-8A89-972B4657F58F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0545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008D20-133D-F044-BA1A-8522FF82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20" y="1647646"/>
            <a:ext cx="6462960" cy="434882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75FBF12-249B-FFB7-4E19-05C329223EBE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E808D4E-19F7-1EC4-F997-A280C2DDE1C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4B85DA3-ABF8-E23A-D075-A195E0FE1FF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E0CCC76-C791-49AB-6257-3D0DA6294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C8A16A2-66BC-24EE-39F3-72AE2BAB2CE3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3A7798B-00F3-29D0-5192-1906A3EEA2B9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1F3F773-F431-C345-33F9-FD138B3EED08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A1E3E7-C97E-17E7-B389-85452CB90E44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006B51C-FE35-C8FF-1334-7541B9285CEE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0E77DB-22A1-3F6C-481E-7DB83779BCB0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0C9A893-E5EF-0B9A-689D-6DAEBCAFC4D0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B399CA2-3B52-E615-8752-3E5B50F0C239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9BE26D9-F609-EC02-2D41-246A446F3151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77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2AE2FA-D6FD-233E-1824-C618BE05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01" y="1618691"/>
            <a:ext cx="8221599" cy="416345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AFF3F6-CDA0-4A42-2C71-D4BB22C58B67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FF10E83-9CCD-B05B-C01D-C081ABE3F73D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C2B9BD6-9067-FE26-7438-9AE190A7862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250F65E-EECA-0BC0-DA07-F66157815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FAFD5FE-F9D2-FD67-903A-369F74BB2E2A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2EAFC2-233B-93E2-C249-CD236D812286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0E48C56-69C1-004C-52A0-629A31B3B203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FE348CD-D9D5-D68D-DDD1-C5D766FB779B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103FA29-1F14-132B-33C1-1D10A67B82AA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ECDFEDD-C185-A95A-9C5A-810FBD766A13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0269E4-4997-61B9-0DA8-1035E263E43A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2F65F56-947F-8E12-1EAC-32BAF2F1BC23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DB79D7-3EB6-6879-36EE-857855BABB78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7A784C-D406-8E52-75C2-92CEA838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93" y="1670274"/>
            <a:ext cx="8169215" cy="415076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0E8044D-F655-2654-D0F4-83BF27B68D48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BE55CEC-BF61-D14E-35B6-8B5725CD299C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49E4254-ED71-40E2-687F-6F142809D0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7C8810C2-B831-29C8-3A06-110377A95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FFE44CE-CC8B-AB5A-3ECD-159F69677193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E409688-274F-0AF3-45A2-149176666C27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896A7F8-B077-E1F7-80C9-5F6AD9933DD0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BC1BD67-077C-FB4F-BE45-466E9DEC880F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1D9ACCA-D295-4129-2233-23B49F3D91E0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1024B03-9455-D92B-2896-4021079585E4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3D84B1C-22A2-B5FD-A4E0-735E6D1DDFF5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0650297-CF24-6F86-1CC8-009DD573064F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DC8B384-63C7-26FF-D6C0-5D4565B8F7F1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17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7" y="104502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区块链市场快速发展</a:t>
            </a:r>
            <a:endParaRPr lang="zh-CN" altLang="en-US" sz="28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0"/>
            <a:ext cx="7751713" cy="11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以太坊区块链上每日执行超过</a:t>
            </a:r>
            <a:r>
              <a:rPr lang="en-US" altLang="zh-CN" dirty="0"/>
              <a:t>100</a:t>
            </a:r>
            <a:r>
              <a:rPr lang="zh-CN" altLang="en-US" dirty="0"/>
              <a:t>万笔交易，已有接近</a:t>
            </a:r>
            <a:r>
              <a:rPr lang="en-US" altLang="zh-CN" dirty="0"/>
              <a:t>2</a:t>
            </a:r>
            <a:r>
              <a:rPr lang="zh-CN" altLang="en-US" dirty="0"/>
              <a:t>亿个地址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2021-2026</a:t>
            </a:r>
            <a:r>
              <a:rPr lang="zh-CN" altLang="en-US" dirty="0"/>
              <a:t>年中国区块链市场规模年复合增速达</a:t>
            </a:r>
            <a:r>
              <a:rPr lang="en-US" altLang="zh-CN" dirty="0"/>
              <a:t>73%</a:t>
            </a:r>
            <a:r>
              <a:rPr lang="en-US" altLang="zh-CN" baseline="30000" dirty="0"/>
              <a:t>1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2026</a:t>
            </a:r>
            <a:r>
              <a:rPr lang="zh-CN" altLang="en-US" dirty="0"/>
              <a:t>年中国市场规模将达</a:t>
            </a:r>
            <a:r>
              <a:rPr lang="en-US" altLang="zh-CN" dirty="0"/>
              <a:t>163</a:t>
            </a:r>
            <a:r>
              <a:rPr lang="zh-CN" altLang="en-US" dirty="0"/>
              <a:t>亿美元，未来</a:t>
            </a:r>
            <a:r>
              <a:rPr lang="en-US" altLang="zh-CN" dirty="0"/>
              <a:t>20</a:t>
            </a:r>
            <a:r>
              <a:rPr lang="zh-CN" altLang="en-US" dirty="0"/>
              <a:t>年有望达万亿级别</a:t>
            </a:r>
            <a:r>
              <a:rPr lang="en-US" altLang="zh-CN" baseline="30000" dirty="0"/>
              <a:t>1</a:t>
            </a:r>
            <a:endParaRPr lang="zh-CN" altLang="en-US" baseline="30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3DD924-7882-F57E-14FC-91F2262B6EB0}"/>
              </a:ext>
            </a:extLst>
          </p:cNvPr>
          <p:cNvSpPr txBox="1"/>
          <p:nvPr/>
        </p:nvSpPr>
        <p:spPr>
          <a:xfrm>
            <a:off x="1515035" y="5720459"/>
            <a:ext cx="4475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以太坊每日交易数量趋势图</a:t>
            </a:r>
            <a:r>
              <a:rPr lang="en-US" altLang="zh-CN" sz="1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1200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BCD00F-C59A-5718-7FD2-5B13A7BAE7E0}"/>
              </a:ext>
            </a:extLst>
          </p:cNvPr>
          <p:cNvSpPr txBox="1"/>
          <p:nvPr/>
        </p:nvSpPr>
        <p:spPr>
          <a:xfrm>
            <a:off x="6253628" y="5720459"/>
            <a:ext cx="441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以太坊地址数量趋势图</a:t>
            </a:r>
            <a:r>
              <a:rPr lang="en-US" altLang="zh-CN" sz="1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1200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DBD72DB-769D-953E-3704-67EE3D0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1753"/>
            <a:ext cx="4446838" cy="28687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5853C6-7D2E-2790-4FA0-C65AF0275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28" y="2858190"/>
            <a:ext cx="4404178" cy="278158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61341F6-7787-60D9-FEBD-24420877DA59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A656406-9043-DE26-B34E-F3DAD4D79F0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5985C21-48D8-6044-4383-114B5A6502C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BF9F064-2154-4BE6-01DC-A48968FC8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EA173BC-6873-397C-3386-84A1BA5FA7F4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3C54060-AE11-AC8A-A696-722E5745B167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2FBDD91-8A4C-6612-E316-4B386ACA3A9F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AE9A8B0-E2E0-553E-FB8F-CDD6957E57B8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4C1F4A-C6A1-3BAA-0A3E-8D49FEAD415F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DDBC4A0-E9DA-EA8E-DD61-C37630AB64C3}"/>
              </a:ext>
            </a:extLst>
          </p:cNvPr>
          <p:cNvSpPr txBox="1"/>
          <p:nvPr/>
        </p:nvSpPr>
        <p:spPr>
          <a:xfrm>
            <a:off x="1861351" y="6216639"/>
            <a:ext cx="84375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050" baseline="30000" dirty="0"/>
              <a:t>1</a:t>
            </a:r>
            <a:r>
              <a:rPr lang="en-US" altLang="zh-CN" sz="1050" dirty="0"/>
              <a:t> "2021</a:t>
            </a:r>
            <a:r>
              <a:rPr lang="zh-CN" altLang="en-US" sz="1050" dirty="0"/>
              <a:t>年中国区块链行业市场现状与发展前景分析区块链加速渗透各 </a:t>
            </a:r>
            <a:r>
              <a:rPr lang="en-US" altLang="zh-CN" sz="1050" dirty="0"/>
              <a:t>...." Accessed May 8, 2022. https://www.qianzhan.com/analyst/detail/220/210304-fc47dc0e.html.</a:t>
            </a:r>
          </a:p>
          <a:p>
            <a:pPr latinLnBrk="1"/>
            <a:r>
              <a:rPr lang="en-US" altLang="zh-CN" sz="1050" baseline="30000" dirty="0"/>
              <a:t>2</a:t>
            </a:r>
            <a:r>
              <a:rPr lang="en-US" altLang="zh-CN" sz="1050" dirty="0"/>
              <a:t> "</a:t>
            </a:r>
            <a:r>
              <a:rPr lang="en-US" altLang="zh-CN" sz="1050" dirty="0" err="1"/>
              <a:t>Etherscan</a:t>
            </a:r>
            <a:r>
              <a:rPr lang="en-US" altLang="zh-CN" sz="1050" dirty="0"/>
              <a:t>." Accessed May 8, 2022. https://etherscan.io.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8B83903-5F9C-68AB-1548-4AB86455FC83}"/>
              </a:ext>
            </a:extLst>
          </p:cNvPr>
          <p:cNvCxnSpPr>
            <a:cxnSpLocks/>
          </p:cNvCxnSpPr>
          <p:nvPr/>
        </p:nvCxnSpPr>
        <p:spPr>
          <a:xfrm>
            <a:off x="1877037" y="6190007"/>
            <a:ext cx="843576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CA96BC-A2BB-D867-5FEA-E45D79AE8C61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4382947-1FBB-E157-B7FF-DF1C75682100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D844832-FBA1-7C33-840F-25CCFDF5F387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594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E0B5CE-FF15-1FA5-4A58-8A12681D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1" y="974786"/>
            <a:ext cx="7321558" cy="576733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387FF2C-EF86-39E6-2948-0DAC9EC79477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E2EB234-1869-0517-5C84-BDD49F66A508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4B34247-0BE5-A3E5-50B8-E1BF4FA4AEA9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33E431A-C265-4A0F-2E89-8598034C0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2109584-AB11-EFB2-156B-3623424EB646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EEF0555-6190-86DC-8FBF-5C66D8AA199C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2CBF7ED-B915-4F1D-FC87-5E1073A154CD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E006A8E-F725-8840-2D7A-41FC127013E8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95213BE-512F-4AFA-CFE8-390D6973476F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7FE3CE9-C8EC-E78C-660C-1BB2A82F14CE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608905E-6D92-D34D-44E0-4E3AA9330E82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E6EEB10-86D9-171D-9B91-74F258E1AC30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D8559E0-8E44-3BA4-96DB-B3054E23F728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249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1C7E9A-A216-44A1-62F9-1DFD02B2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23" y="976702"/>
            <a:ext cx="6227257" cy="588129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1308FED-5A98-32A2-B535-A030D2D0278B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EF963EA-0A81-9BE3-2947-B2524582F054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6000CD0-6612-9A9C-6F00-D0169E2CC994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F60F499-3453-9F0E-90D8-C4FD2E2D7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E2949ED-EEB3-8B94-B975-0212DCD34C43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8664CA-A741-9BE3-13AC-1FB0578B6702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D6F5DBA-7350-92AA-5B87-430F7429A25A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4EF003-6730-2A56-B9A7-0AA03E234869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5D4507-0355-247A-5379-4BF022779DE3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2703A8-7C14-3F7D-2C12-4E9B45DCEB18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895C00E-882C-6D75-431F-ED19C03C5E19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2CD586F-099E-F753-029A-0B854313C5F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6BE1FB7-C490-94DC-8C5B-5CEDA1CA4F48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795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60DD4C-536F-DFE4-A70F-DF5419D5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99" y="1393212"/>
            <a:ext cx="6972402" cy="497380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589D80B-0F92-0244-D76B-FD5F64A48016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1C4A3FF-D55E-ABDF-4983-138CD10211C0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D42A830-B9A0-E94B-DDCD-10D6C8659B23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74117284-AF27-7079-16C3-351889ED1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0570460-DF56-2A9D-0B80-F1329298FA3A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3CBE07B-A795-62FC-BB6C-13B4F05E3CA2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B320CF2-48CA-DF12-434D-30359AFAA0FA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A2FEC2C-A6D3-00F5-80D9-652FC7270EF3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2B38A8F-F090-25E1-33E4-2542A1E45B5F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377ADAF-C716-B210-7286-9D696CC4B610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AADD645-9B45-1AFC-17B1-F36B6B5D21BF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B61FFAC-A0BC-754C-D0B8-9C724A877413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DDAC0A0-B0DD-3668-B880-6E28BD7B696A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007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01C318-3777-839D-8CEE-09C273D0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21" y="2053086"/>
            <a:ext cx="5999759" cy="364313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924361-5188-4D6E-C2EA-D2734A350D9C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0ACDEEF-6903-6C17-7824-4D6028E0B94D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2681997-3E9F-5F35-CC54-26A5E7B4887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85E7A47-3D8A-40EB-DEAA-6A4FF99CB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E8C6E03-E115-766F-90F0-302D60687B11}"/>
                </a:ext>
              </a:extLst>
            </p:cNvPr>
            <p:cNvSpPr/>
            <p:nvPr/>
          </p:nvSpPr>
          <p:spPr>
            <a:xfrm>
              <a:off x="6774941" y="39963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附录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98A330C-F4E3-E48B-EE2A-14DBC380B8D3}"/>
                </a:ext>
              </a:extLst>
            </p:cNvPr>
            <p:cNvSpPr/>
            <p:nvPr/>
          </p:nvSpPr>
          <p:spPr>
            <a:xfrm>
              <a:off x="7928325" y="498795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9254112-7CB5-F334-6ECE-4FA7DB6BB704}"/>
                </a:ext>
              </a:extLst>
            </p:cNvPr>
            <p:cNvSpPr/>
            <p:nvPr/>
          </p:nvSpPr>
          <p:spPr>
            <a:xfrm>
              <a:off x="7450469" y="497861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FDEFB51-7835-24DE-F03A-1DD921255E08}"/>
                </a:ext>
              </a:extLst>
            </p:cNvPr>
            <p:cNvSpPr/>
            <p:nvPr/>
          </p:nvSpPr>
          <p:spPr>
            <a:xfrm>
              <a:off x="7690179" y="49879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C9CF96E-C84C-0AA8-DB18-CE8CA5CE70FB}"/>
                </a:ext>
              </a:extLst>
            </p:cNvPr>
            <p:cNvSpPr/>
            <p:nvPr/>
          </p:nvSpPr>
          <p:spPr>
            <a:xfrm>
              <a:off x="8400199" y="498793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A22F495-17FE-87ED-EB60-B004406A4CFF}"/>
                </a:ext>
              </a:extLst>
            </p:cNvPr>
            <p:cNvSpPr/>
            <p:nvPr/>
          </p:nvSpPr>
          <p:spPr>
            <a:xfrm>
              <a:off x="8163012" y="498793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9D78307-15AC-4EC4-D35B-8146BE4165DE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E3FEB0F-B2A2-35B5-1843-AB4A160BFFE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9474CDF-CD79-8AFD-4800-49B9D3F0321A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89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12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研究背景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0"/>
            <a:ext cx="7751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区块链</a:t>
            </a:r>
            <a:r>
              <a:rPr lang="en-US" altLang="zh-CN" baseline="30000" dirty="0"/>
              <a:t>1</a:t>
            </a:r>
            <a:endParaRPr lang="zh-CN" altLang="en-US" baseline="30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去中心化的分布式数据库，解决交易信任问题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一种数据结构，将多个区块通过密码学算法安全地连接在一起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只可新增数据，不可修改或删除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交易：导致区块链数据库状态改变的一次操作，如添加一条记录或者一笔在两个账户之间的转账操作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智能合约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在区块链上分布式运行的程序，不可篡改、不可停止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5415FD-89E1-C673-8BC7-119BEB064E57}"/>
              </a:ext>
            </a:extLst>
          </p:cNvPr>
          <p:cNvSpPr txBox="1"/>
          <p:nvPr/>
        </p:nvSpPr>
        <p:spPr>
          <a:xfrm>
            <a:off x="3574572" y="5955000"/>
            <a:ext cx="5042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区块链数据结构示例图</a:t>
            </a:r>
            <a:r>
              <a:rPr lang="en-US" altLang="zh-CN" sz="1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1200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B222A9-7CEA-9F3F-A5F7-93665211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574" y="3949494"/>
            <a:ext cx="5042853" cy="200138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26546D-6DBB-041D-E7E7-FD034F4AF73C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6CAE6C3-8748-AC81-9010-1D9B25503D5A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4792D4A-BAFF-5021-7236-96D2C6025C1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0AA28B3-9D24-320F-929A-CF3F0C15C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CDF1A7B-7582-D8B7-1FA6-2E812C56D7D6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92E679D-969B-E1BC-773D-8BB51B985B86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C1E00AE-7124-E063-9D44-13CA00AE2A42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FC07599-9753-A058-BE68-90E53D261A56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773810-456A-8FF6-0285-6631C6BD4544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8AC50D8-73A6-1BA4-CC9F-F512623BCD79}"/>
              </a:ext>
            </a:extLst>
          </p:cNvPr>
          <p:cNvSpPr txBox="1"/>
          <p:nvPr/>
        </p:nvSpPr>
        <p:spPr>
          <a:xfrm>
            <a:off x="1877038" y="6390306"/>
            <a:ext cx="8435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050" baseline="30000" dirty="0"/>
              <a:t>1</a:t>
            </a:r>
            <a:r>
              <a:rPr lang="en-US" altLang="zh-CN" sz="1050" dirty="0"/>
              <a:t> "</a:t>
            </a:r>
            <a:r>
              <a:rPr lang="zh-CN" altLang="en-US" sz="1050" dirty="0"/>
              <a:t>区块链发展研究报告</a:t>
            </a:r>
            <a:r>
              <a:rPr lang="en-US" altLang="zh-CN" sz="1050" dirty="0"/>
              <a:t>2020." Accessed May 8, 2022. https://static.aminer.cn/misc/pdf/blockchain20.pdf.</a:t>
            </a:r>
          </a:p>
          <a:p>
            <a:pPr latinLnBrk="1"/>
            <a:r>
              <a:rPr lang="en-US" altLang="zh-CN" sz="1050" baseline="30000" dirty="0"/>
              <a:t>2</a:t>
            </a:r>
            <a:r>
              <a:rPr lang="en-US" altLang="zh-CN" sz="1050" dirty="0"/>
              <a:t> "Blockchain - Wikipedia." Accessed May 8, 2022. https://en.wikipedia.org/wiki/Blockchain.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9BB35B7-B9AA-BC65-5879-6C3921D60F4E}"/>
              </a:ext>
            </a:extLst>
          </p:cNvPr>
          <p:cNvCxnSpPr>
            <a:cxnSpLocks/>
          </p:cNvCxnSpPr>
          <p:nvPr/>
        </p:nvCxnSpPr>
        <p:spPr>
          <a:xfrm>
            <a:off x="1877037" y="6360139"/>
            <a:ext cx="843576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82800C-FB82-992E-D5C0-09B1B72182AF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A8C6C3-7376-BD92-A911-AE07E5BAC4A5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63BCBDA-C12F-B38F-885D-B07248EBA02F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66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问题提出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1"/>
            <a:ext cx="7751713" cy="11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智能合约开发者在编程语言的使用和程序测试方面遇到问题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部分语言特性不安全、难以测试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12E805B-E05B-780D-3BA7-1DC1CFF8F051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C0ECA52-179E-8D81-B916-180AC1C55727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D9ABFD8-423B-72CD-E4DC-7D917D7500B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DC652B5C-DE4D-6AE8-CD3E-4A9CBEC46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6FA18C-00A3-AD85-0DA7-49E00C687F09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5762CE3-2912-06C6-A51D-218954DC4534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CB2F99F-E9C9-1F30-FBCF-C60B2CFC7E71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93363A8-5BAB-5C4C-A71B-BF2928F4768A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DD930EB-2DF8-F186-3D4E-244216CB0581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7DF06E-7B6A-8F78-782B-4CA50DD8849C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65C736-BAC4-34CE-E149-1EF4464AE9D4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D7338EC-4F6C-17A7-5437-5EB6D45369BB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70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问题提出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0"/>
            <a:ext cx="7751713" cy="4447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智能合约开发者在编程语言的使用和程序测试方面遇到问题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u="sng" dirty="0">
                <a:solidFill>
                  <a:srgbClr val="005825"/>
                </a:solidFill>
              </a:rPr>
              <a:t>部分语言特性不安全</a:t>
            </a:r>
            <a:r>
              <a:rPr lang="zh-CN" altLang="en-US" dirty="0"/>
              <a:t>、难以测试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Solidity</a:t>
            </a:r>
            <a:r>
              <a:rPr lang="zh-CN" altLang="en-US" dirty="0"/>
              <a:t>是以太坊区块链的主要编程语言，用于编写智能合约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诞生于</a:t>
            </a:r>
            <a:r>
              <a:rPr lang="en-US" altLang="zh-CN" dirty="0"/>
              <a:t>2015</a:t>
            </a:r>
            <a:r>
              <a:rPr lang="zh-CN" altLang="en-US" dirty="0"/>
              <a:t>年的新语言，目前已进行</a:t>
            </a:r>
            <a:r>
              <a:rPr lang="en-US" altLang="zh-CN" dirty="0"/>
              <a:t>96</a:t>
            </a:r>
            <a:r>
              <a:rPr lang="zh-CN" altLang="en-US" dirty="0"/>
              <a:t>次版本迭代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语言特性频繁更新，新的语言特性有时引入安全问题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目前已知</a:t>
            </a:r>
            <a:r>
              <a:rPr lang="en-US" altLang="zh-CN" dirty="0"/>
              <a:t>Solidity</a:t>
            </a:r>
            <a:r>
              <a:rPr lang="zh-CN" altLang="en-US" dirty="0"/>
              <a:t>编译器中存在至少</a:t>
            </a:r>
            <a:r>
              <a:rPr lang="en-US" altLang="zh-CN" dirty="0"/>
              <a:t>50</a:t>
            </a:r>
            <a:r>
              <a:rPr lang="zh-CN" altLang="en-US" dirty="0"/>
              <a:t>个安全相关的</a:t>
            </a:r>
            <a:r>
              <a:rPr lang="en-US" altLang="zh-CN" dirty="0"/>
              <a:t>bug</a:t>
            </a:r>
            <a:r>
              <a:rPr lang="zh-CN" altLang="en-US" dirty="0"/>
              <a:t>，其中</a:t>
            </a:r>
            <a:r>
              <a:rPr lang="en-US" altLang="zh-CN" dirty="0"/>
              <a:t>14</a:t>
            </a:r>
            <a:r>
              <a:rPr lang="zh-CN" altLang="en-US" dirty="0"/>
              <a:t>个严重性评级为“中等”或“高”</a:t>
            </a:r>
            <a:r>
              <a:rPr lang="en-US" altLang="zh-CN" baseline="30000" dirty="0"/>
              <a:t>1</a:t>
            </a:r>
            <a:endParaRPr lang="zh-CN" altLang="en-US" baseline="30000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开发者对新特性的了解有限，容易写出有</a:t>
            </a:r>
            <a:r>
              <a:rPr lang="en-US" altLang="zh-CN" dirty="0"/>
              <a:t>bug</a:t>
            </a:r>
            <a:r>
              <a:rPr lang="zh-CN" altLang="en-US" dirty="0"/>
              <a:t>的代码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D8354A-D157-A6DB-E209-CA1A2E3048E7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BA7B636-944D-B692-4684-7E405A74E5F0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8EC6784-D9AD-E1BB-AFF4-A716B0AB87C0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BE33138-0689-7057-59BD-249479EA3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A334F53-C9B7-7913-BF5B-C6A28280A27F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2082641-9ED2-05AD-AF02-03FD1FC20387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28C09BA-FCE1-D61F-9D9F-2DA544DC3834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4D18B14-D50D-8408-5A76-CB12406CC768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870DA4F-3142-1743-B8B0-C8C54E3723C8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FFE650F-1D3E-234B-B7EB-2F09F8D98D2D}"/>
              </a:ext>
            </a:extLst>
          </p:cNvPr>
          <p:cNvSpPr txBox="1"/>
          <p:nvPr/>
        </p:nvSpPr>
        <p:spPr>
          <a:xfrm>
            <a:off x="1877037" y="6520197"/>
            <a:ext cx="8435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050" baseline="30000" dirty="0"/>
              <a:t>1</a:t>
            </a:r>
            <a:r>
              <a:rPr lang="en-US" altLang="zh-CN" sz="1050" dirty="0"/>
              <a:t> “List of Known Bugs — Solidity 0.8.13 documentation." Accessed May 8, 2022. https://docs.soliditylang.org/en/v0.8.13/bugs.html.</a:t>
            </a:r>
          </a:p>
          <a:p>
            <a:pPr latinLnBrk="1"/>
            <a:endParaRPr lang="zh-CN" altLang="en-US" sz="105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13B8DD8-2C97-68E7-A666-72256039DE90}"/>
              </a:ext>
            </a:extLst>
          </p:cNvPr>
          <p:cNvCxnSpPr>
            <a:cxnSpLocks/>
          </p:cNvCxnSpPr>
          <p:nvPr/>
        </p:nvCxnSpPr>
        <p:spPr>
          <a:xfrm>
            <a:off x="1877037" y="6466675"/>
            <a:ext cx="843576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6549600-C054-F8BE-CC70-3894D6DF93DC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BAD7DA-B120-DDCF-2BC3-CEA0CE160E07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B7FFA7-53E7-5F24-81D5-1DD836FDFC88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02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问题提出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0"/>
            <a:ext cx="7751713" cy="333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智能合约开发者在编程语言的使用和程序测试方面遇到问题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部分语言特性不安全、</a:t>
            </a:r>
            <a:r>
              <a:rPr lang="zh-CN" altLang="en-US" b="1" u="sng" dirty="0">
                <a:solidFill>
                  <a:srgbClr val="005825"/>
                </a:solidFill>
              </a:rPr>
              <a:t>难以测试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智能合约一旦部署，就不可再修改其代码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需要对其进行完备的测试，但难以构建测试环境，也难以定位缺陷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模拟链上的真实环境，需重放所有交易，交易执行易失败抛出异常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发生异常时，基础的错误信息不足以将错误定位到具体代码位置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06C05A3-788E-ED31-5E51-CB8870F40AF0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4D5FADB-0046-CA77-AE1E-38B830953FC1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E4E0738-0DF3-9C08-9578-671B5121654D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382A3AC8-C9E7-CF4B-65E8-64B905E1C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6B56AC-D0C5-AEDC-5827-5400D71E1EE9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D1EEFA-B628-D86E-8D98-F5FABD4649B7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D89F2BA-F904-AA65-E63F-86946C5C1632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A63434-BD9D-A37F-E8A1-EB2B5F352F6E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1F32DC8-ECDA-E6AD-FD79-4946C68604B2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3F8EEE2-5334-08EA-65EC-9586015F232B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CEBE157-9914-71E1-2EBE-39A1AE53151A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5AB0EA-663E-A2BB-CAEA-411CE56594B3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427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6A3E6577-051A-A680-30D5-C39E3C78C234}"/>
              </a:ext>
            </a:extLst>
          </p:cNvPr>
          <p:cNvSpPr txBox="1"/>
          <p:nvPr/>
        </p:nvSpPr>
        <p:spPr>
          <a:xfrm>
            <a:off x="2292278" y="1045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主要工作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FEC07-6402-FB57-264A-A8FD5252A28F}"/>
              </a:ext>
            </a:extLst>
          </p:cNvPr>
          <p:cNvSpPr/>
          <p:nvPr/>
        </p:nvSpPr>
        <p:spPr>
          <a:xfrm>
            <a:off x="2205191" y="1117951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E5D669C4-A8DB-C858-5087-75272C348C4F}"/>
              </a:ext>
            </a:extLst>
          </p:cNvPr>
          <p:cNvSpPr txBox="1"/>
          <p:nvPr/>
        </p:nvSpPr>
        <p:spPr>
          <a:xfrm>
            <a:off x="2205192" y="1641170"/>
            <a:ext cx="8158009" cy="4447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开展针对</a:t>
            </a:r>
            <a:r>
              <a:rPr lang="en-US" altLang="zh-CN" dirty="0"/>
              <a:t>Solidity</a:t>
            </a:r>
            <a:r>
              <a:rPr lang="zh-CN" altLang="en-US" dirty="0"/>
              <a:t>语言特性的实证研究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总结</a:t>
            </a:r>
            <a:r>
              <a:rPr lang="en-US" altLang="zh-CN" dirty="0"/>
              <a:t>41</a:t>
            </a:r>
            <a:r>
              <a:rPr lang="zh-CN" altLang="en-US" dirty="0"/>
              <a:t>个通用语言特性，分为</a:t>
            </a:r>
            <a:r>
              <a:rPr lang="en-US" altLang="zh-CN" dirty="0"/>
              <a:t>6</a:t>
            </a:r>
            <a:r>
              <a:rPr lang="zh-CN" altLang="en-US" dirty="0"/>
              <a:t>类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设计可扩展的特性静态分析工具</a:t>
            </a:r>
            <a:r>
              <a:rPr lang="en-US" altLang="zh-CN" dirty="0" err="1"/>
              <a:t>SolEngine</a:t>
            </a:r>
            <a:endParaRPr lang="zh-CN" altLang="en-US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针对关键特性进行了案例研究，总结使用模式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设计并行交易重放测试方法</a:t>
            </a:r>
            <a:r>
              <a:rPr lang="en-US" altLang="zh-CN" dirty="0" err="1"/>
              <a:t>GethReplayer</a:t>
            </a:r>
            <a:endParaRPr lang="en-US" altLang="zh-CN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对源代码进行语言特性分析，提示可能存在的缺陷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复用区块链上已有的交易数据进行测试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动态替换智能合约的字节码、监测环境信息来检查合约的正确性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3CACE77-60A7-F78F-DBB8-E9768F73C775}"/>
              </a:ext>
            </a:extLst>
          </p:cNvPr>
          <p:cNvGrpSpPr/>
          <p:nvPr/>
        </p:nvGrpSpPr>
        <p:grpSpPr>
          <a:xfrm>
            <a:off x="1524000" y="0"/>
            <a:ext cx="9144000" cy="895350"/>
            <a:chOff x="0" y="0"/>
            <a:chExt cx="9144000" cy="89535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BCE882-530B-E791-393F-1F0638D21A17}"/>
                </a:ext>
              </a:extLst>
            </p:cNvPr>
            <p:cNvGrpSpPr/>
            <p:nvPr/>
          </p:nvGrpSpPr>
          <p:grpSpPr>
            <a:xfrm>
              <a:off x="0" y="0"/>
              <a:ext cx="9144000" cy="895350"/>
              <a:chOff x="0" y="0"/>
              <a:chExt cx="9144000" cy="89535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AF9545E-ECD0-06B1-24C8-84C81AB6C922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95350"/>
              </a:xfrm>
              <a:prstGeom prst="rect">
                <a:avLst/>
              </a:prstGeom>
              <a:solidFill>
                <a:srgbClr val="005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00E384B-7198-251D-C3AF-B4FC07AED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679" y="0"/>
                <a:ext cx="2552700" cy="895350"/>
              </a:xfrm>
              <a:prstGeom prst="rect">
                <a:avLst/>
              </a:pr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DBEC68D-62FD-56C3-1ED8-DFE79A0ABA0B}"/>
                </a:ext>
              </a:extLst>
            </p:cNvPr>
            <p:cNvSpPr/>
            <p:nvPr/>
          </p:nvSpPr>
          <p:spPr>
            <a:xfrm>
              <a:off x="6313277" y="3996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研究背景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50D721F-65C9-5DBB-05A4-B3175F70C477}"/>
                </a:ext>
              </a:extLst>
            </p:cNvPr>
            <p:cNvSpPr/>
            <p:nvPr/>
          </p:nvSpPr>
          <p:spPr>
            <a:xfrm>
              <a:off x="8164079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7DE8FFA-1557-FA96-E9F0-F136C3D6D306}"/>
                </a:ext>
              </a:extLst>
            </p:cNvPr>
            <p:cNvSpPr/>
            <p:nvPr/>
          </p:nvSpPr>
          <p:spPr>
            <a:xfrm>
              <a:off x="7928325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F628E5F-F29F-3CBB-81D1-B82FEBA8685F}"/>
                </a:ext>
              </a:extLst>
            </p:cNvPr>
            <p:cNvSpPr/>
            <p:nvPr/>
          </p:nvSpPr>
          <p:spPr>
            <a:xfrm>
              <a:off x="7692571" y="492444"/>
              <a:ext cx="183709" cy="1837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399EA79-9499-4676-ABA3-C9D5587F6407}"/>
                </a:ext>
              </a:extLst>
            </p:cNvPr>
            <p:cNvSpPr/>
            <p:nvPr/>
          </p:nvSpPr>
          <p:spPr>
            <a:xfrm>
              <a:off x="7450469" y="492444"/>
              <a:ext cx="183709" cy="183709"/>
            </a:xfrm>
            <a:prstGeom prst="rect">
              <a:avLst/>
            </a:prstGeom>
            <a:solidFill>
              <a:srgbClr val="005825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035920-99EC-B860-DAEB-5D32DD9F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517" y="1799200"/>
            <a:ext cx="1102093" cy="449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E3F4-7106-4034-3651-8B021035D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881" y="3968862"/>
            <a:ext cx="1268244" cy="48793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ECB6CA-893C-C04E-9D36-DDDECDE09E9C}"/>
              </a:ext>
            </a:extLst>
          </p:cNvPr>
          <p:cNvGrpSpPr/>
          <p:nvPr/>
        </p:nvGrpSpPr>
        <p:grpSpPr>
          <a:xfrm>
            <a:off x="0" y="0"/>
            <a:ext cx="12192000" cy="895350"/>
            <a:chOff x="0" y="0"/>
            <a:chExt cx="12192000" cy="89535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8E99A2-182E-53D9-9A5F-B41250F753CA}"/>
                </a:ext>
              </a:extLst>
            </p:cNvPr>
            <p:cNvSpPr/>
            <p:nvPr/>
          </p:nvSpPr>
          <p:spPr>
            <a:xfrm>
              <a:off x="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4377C9D-AA65-FA91-676F-EEF6D2726756}"/>
                </a:ext>
              </a:extLst>
            </p:cNvPr>
            <p:cNvSpPr/>
            <p:nvPr/>
          </p:nvSpPr>
          <p:spPr>
            <a:xfrm>
              <a:off x="10668000" y="0"/>
              <a:ext cx="1524000" cy="895350"/>
            </a:xfrm>
            <a:prstGeom prst="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64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2836</TotalTime>
  <Words>3456</Words>
  <Application>Microsoft Office PowerPoint</Application>
  <PresentationFormat>宽屏</PresentationFormat>
  <Paragraphs>414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Calibri</vt:lpstr>
      <vt:lpstr>Calibri Light</vt:lpstr>
      <vt:lpstr>Wingdings</vt:lpstr>
      <vt:lpstr>Arial</vt:lpstr>
      <vt:lpstr>Source Code Pro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lonelyenvoy</dc:creator>
  <cp:lastModifiedBy>lonelyenvoy</cp:lastModifiedBy>
  <cp:revision>67</cp:revision>
  <dcterms:created xsi:type="dcterms:W3CDTF">2022-05-08T18:47:14Z</dcterms:created>
  <dcterms:modified xsi:type="dcterms:W3CDTF">2022-05-14T15:28:01Z</dcterms:modified>
</cp:coreProperties>
</file>